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9" r:id="rId24"/>
    <p:sldId id="27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8515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212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3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357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99847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823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450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953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863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775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509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78B496-B3BD-F243-BF5A-3B58C71B4ECD}" type="datetimeFigureOut">
              <a:rPr kumimoji="1" lang="zh-CN" altLang="en-US" smtClean="0"/>
              <a:t>16/6/7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56DCF11-CAFC-5342-ADB0-66D4DF4576D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167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5000" dirty="0">
                <a:solidFill>
                  <a:srgbClr val="191B0E"/>
                </a:solidFill>
                <a:latin typeface="Times New Roman" charset="0"/>
              </a:rPr>
              <a:t>基于</a:t>
            </a:r>
            <a:r>
              <a:rPr lang="en-US" altLang="zh-CN" sz="5000" dirty="0">
                <a:solidFill>
                  <a:srgbClr val="191B0E"/>
                </a:solidFill>
              </a:rPr>
              <a:t>PSPP</a:t>
            </a:r>
            <a:r>
              <a:rPr lang="zh-CN" altLang="en-US" sz="5000" dirty="0">
                <a:solidFill>
                  <a:srgbClr val="191B0E"/>
                </a:solidFill>
              </a:rPr>
              <a:t>软件的</a:t>
            </a:r>
            <a:r>
              <a:rPr lang="en-US" altLang="zh-CN" sz="5000" dirty="0">
                <a:solidFill>
                  <a:srgbClr val="191B0E"/>
                </a:solidFill>
              </a:rPr>
              <a:t/>
            </a:r>
            <a:br>
              <a:rPr lang="en-US" altLang="zh-CN" sz="5000" dirty="0">
                <a:solidFill>
                  <a:srgbClr val="191B0E"/>
                </a:solidFill>
              </a:rPr>
            </a:br>
            <a:r>
              <a:rPr lang="zh-CN" altLang="en-US" sz="5000" dirty="0">
                <a:solidFill>
                  <a:srgbClr val="191B0E"/>
                </a:solidFill>
              </a:rPr>
              <a:t>数据分析</a:t>
            </a:r>
            <a:r>
              <a:rPr lang="zh-CN" altLang="en-US" sz="5000" dirty="0" smtClean="0">
                <a:solidFill>
                  <a:srgbClr val="191B0E"/>
                </a:solidFill>
              </a:rPr>
              <a:t>概述</a:t>
            </a:r>
            <a:r>
              <a:rPr lang="en-US" altLang="zh-CN" sz="5000" dirty="0" smtClean="0">
                <a:solidFill>
                  <a:srgbClr val="191B0E"/>
                </a:solidFill>
              </a:rPr>
              <a:t>3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7554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CN" altLang="en-US" sz="3000" b="1" dirty="0">
                <a:solidFill>
                  <a:srgbClr val="00B0F0"/>
                </a:solidFill>
              </a:rPr>
              <a:t>杨炯</a:t>
            </a:r>
            <a:endParaRPr lang="en-US" altLang="zh-CN" sz="3000" b="1" dirty="0">
              <a:solidFill>
                <a:srgbClr val="00B0F0"/>
              </a:solidFill>
            </a:endParaRPr>
          </a:p>
          <a:p>
            <a:pPr lvl="0"/>
            <a:r>
              <a:rPr lang="zh-CN" altLang="en-US" sz="3000" b="1" dirty="0">
                <a:solidFill>
                  <a:srgbClr val="00B0F0"/>
                </a:solidFill>
              </a:rPr>
              <a:t>浙江外国语学院</a:t>
            </a:r>
            <a:endParaRPr lang="en-US" altLang="zh-CN" sz="3000" b="1" dirty="0">
              <a:solidFill>
                <a:srgbClr val="00B0F0"/>
              </a:solidFill>
            </a:endParaRPr>
          </a:p>
          <a:p>
            <a:pPr lvl="0"/>
            <a:r>
              <a:rPr lang="en-US" altLang="zh-CN" sz="3000" b="1" dirty="0" err="1">
                <a:solidFill>
                  <a:srgbClr val="00B0F0"/>
                </a:solidFill>
              </a:rPr>
              <a:t>jyang@zisu.edu.cn</a:t>
            </a:r>
            <a:endParaRPr lang="en-US" altLang="zh-CN" sz="3000" b="1" dirty="0">
              <a:solidFill>
                <a:srgbClr val="00B0F0"/>
              </a:solidFill>
            </a:endParaRPr>
          </a:p>
          <a:p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522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四、方差分析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 smtClean="0"/>
              <a:t>方差分析用于两个以上小组的平均值的比较，需要满足以下条件：</a:t>
            </a:r>
            <a:endParaRPr kumimoji="1"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）独立性（各观测值；各小组）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）正态性</a:t>
            </a:r>
            <a:r>
              <a:rPr lang="zh-CN" altLang="en-US" sz="2400" dirty="0"/>
              <a:t>：每个小组所属总体的分数呈正态分布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）方差</a:t>
            </a:r>
            <a:r>
              <a:rPr lang="zh-CN" altLang="en-US" sz="2400" dirty="0"/>
              <a:t>齐性：每个小组所属总体的分数的方差相等</a:t>
            </a:r>
            <a:endParaRPr lang="en-US" altLang="zh-CN" sz="2400" dirty="0"/>
          </a:p>
          <a:p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369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原假设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: </a:t>
            </a:r>
            <a:r>
              <a:rPr lang="el-GR" altLang="zh-CN" sz="2800" dirty="0"/>
              <a:t>μ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 = </a:t>
            </a:r>
            <a:r>
              <a:rPr lang="el-GR" altLang="zh-CN" sz="2800" dirty="0"/>
              <a:t>μ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= </a:t>
            </a:r>
            <a:r>
              <a:rPr lang="el-GR" altLang="zh-CN" sz="2800" dirty="0"/>
              <a:t>μ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 = …</a:t>
            </a:r>
          </a:p>
          <a:p>
            <a:r>
              <a:rPr lang="zh-CN" altLang="en-US" sz="2800" dirty="0"/>
              <a:t>研究假设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:</a:t>
            </a:r>
            <a:r>
              <a:rPr lang="zh-CN" altLang="en-US" sz="2800" dirty="0"/>
              <a:t>并不是每个小组的平均分都相等</a:t>
            </a:r>
            <a:endParaRPr lang="en-US" altLang="zh-CN" sz="2800" dirty="0"/>
          </a:p>
          <a:p>
            <a:r>
              <a:rPr lang="zh-CN" altLang="en-US" sz="2800" dirty="0"/>
              <a:t>如果需要具体两两比较，可用事先</a:t>
            </a:r>
            <a:r>
              <a:rPr lang="en-US" altLang="zh-CN" sz="2800" dirty="0"/>
              <a:t>(a priori test) </a:t>
            </a:r>
            <a:r>
              <a:rPr lang="zh-CN" altLang="en-US" sz="2800" dirty="0"/>
              <a:t>或事后检验</a:t>
            </a:r>
            <a:r>
              <a:rPr lang="en-US" altLang="zh-CN" sz="2800" dirty="0"/>
              <a:t>(post-hoc test)</a:t>
            </a:r>
          </a:p>
          <a:p>
            <a:r>
              <a:rPr lang="zh-CN" altLang="en-US" sz="2800" dirty="0"/>
              <a:t>效应量 </a:t>
            </a:r>
            <a:r>
              <a:rPr lang="el-GR" altLang="zh-CN" sz="2800" i="1" dirty="0"/>
              <a:t>η</a:t>
            </a:r>
            <a:r>
              <a:rPr lang="el-GR" altLang="zh-CN" sz="2800" baseline="30000" dirty="0"/>
              <a:t>2</a:t>
            </a:r>
            <a:r>
              <a:rPr lang="en-US" altLang="zh-CN" sz="2800" dirty="0"/>
              <a:t> = </a:t>
            </a:r>
            <a:r>
              <a:rPr lang="en-US" altLang="zh-CN" sz="2800" i="1" dirty="0"/>
              <a:t>SS</a:t>
            </a:r>
            <a:r>
              <a:rPr lang="en-US" altLang="zh-CN" sz="2800" i="1" baseline="-25000" dirty="0"/>
              <a:t>B</a:t>
            </a:r>
            <a:r>
              <a:rPr lang="en-US" altLang="zh-CN" sz="2800" dirty="0"/>
              <a:t> / </a:t>
            </a:r>
            <a:r>
              <a:rPr lang="en-US" altLang="zh-CN" sz="2800" i="1" dirty="0"/>
              <a:t>SS</a:t>
            </a:r>
            <a:r>
              <a:rPr lang="en-US" altLang="zh-CN" sz="2800" i="1" baseline="-25000" dirty="0"/>
              <a:t>T</a:t>
            </a:r>
            <a:r>
              <a:rPr lang="en-US" altLang="zh-CN" sz="2800" baseline="-25000" dirty="0"/>
              <a:t>  </a:t>
            </a:r>
            <a:r>
              <a:rPr lang="en-US" altLang="zh-CN" sz="2800" dirty="0"/>
              <a:t> (</a:t>
            </a:r>
            <a:r>
              <a:rPr lang="zh-CN" altLang="en-US" sz="2800" dirty="0"/>
              <a:t>由自变量解释的变异占总变异的比率</a:t>
            </a:r>
            <a:r>
              <a:rPr lang="en-US" altLang="zh-CN" sz="2800" dirty="0"/>
              <a:t>)</a:t>
            </a:r>
          </a:p>
          <a:p>
            <a:pPr marL="0" indent="0">
              <a:buNone/>
            </a:pPr>
            <a:r>
              <a:rPr lang="en-US" altLang="zh-CN" sz="2800" dirty="0"/>
              <a:t>Cohen</a:t>
            </a:r>
            <a:r>
              <a:rPr lang="zh-CN" altLang="en-US" sz="2800" dirty="0"/>
              <a:t>的标准：小</a:t>
            </a:r>
            <a:r>
              <a:rPr lang="en-US" altLang="zh-CN" sz="2800" dirty="0"/>
              <a:t> .01; </a:t>
            </a:r>
            <a:r>
              <a:rPr lang="zh-CN" altLang="en-US" sz="2800" dirty="0"/>
              <a:t>中</a:t>
            </a:r>
            <a:r>
              <a:rPr lang="en-US" altLang="zh-CN" sz="2800" dirty="0"/>
              <a:t> .06; </a:t>
            </a:r>
            <a:r>
              <a:rPr lang="zh-CN" altLang="en-US" sz="2800" dirty="0"/>
              <a:t>大</a:t>
            </a:r>
            <a:r>
              <a:rPr lang="en-US" altLang="zh-CN" sz="2800" dirty="0"/>
              <a:t> .14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04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菜单：分析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比较均值</a:t>
            </a:r>
            <a:r>
              <a:rPr lang="en-US" altLang="zh-CN" sz="28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单因素方差分析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dirty="0"/>
              <a:t>练习：各教龄组教师的职业倦怠感是否有显著差异？</a:t>
            </a:r>
            <a:endParaRPr lang="en-US" altLang="zh-CN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00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72" y="2401680"/>
            <a:ext cx="73279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5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CN" i="1" dirty="0" smtClean="0">
              <a:sym typeface="Wingdings" pitchFamily="2" charset="2"/>
            </a:endParaRPr>
          </a:p>
          <a:p>
            <a:endParaRPr lang="en-US" altLang="zh-CN" i="1" dirty="0">
              <a:sym typeface="Wingdings" pitchFamily="2" charset="2"/>
            </a:endParaRPr>
          </a:p>
          <a:p>
            <a:endParaRPr lang="en-US" altLang="zh-CN" i="1" dirty="0" smtClean="0">
              <a:sym typeface="Wingdings" pitchFamily="2" charset="2"/>
            </a:endParaRPr>
          </a:p>
          <a:p>
            <a:endParaRPr lang="en-US" altLang="zh-CN" i="1" dirty="0">
              <a:sym typeface="Wingdings" pitchFamily="2" charset="2"/>
            </a:endParaRPr>
          </a:p>
          <a:p>
            <a:endParaRPr lang="en-US" altLang="zh-CN" i="1" dirty="0" smtClean="0">
              <a:sym typeface="Wingdings" pitchFamily="2" charset="2"/>
            </a:endParaRPr>
          </a:p>
          <a:p>
            <a:endParaRPr lang="en-US" altLang="zh-CN" i="1" dirty="0">
              <a:sym typeface="Wingdings" pitchFamily="2" charset="2"/>
            </a:endParaRPr>
          </a:p>
          <a:p>
            <a:endParaRPr lang="en-US" altLang="zh-CN" i="1" dirty="0" smtClean="0">
              <a:sym typeface="Wingdings" pitchFamily="2" charset="2"/>
            </a:endParaRPr>
          </a:p>
          <a:p>
            <a:r>
              <a:rPr lang="en-US" altLang="zh-CN" sz="2800" i="1" dirty="0" smtClean="0">
                <a:sym typeface="Wingdings" pitchFamily="2" charset="2"/>
              </a:rPr>
              <a:t>F</a:t>
            </a:r>
            <a:r>
              <a:rPr lang="en-US" altLang="zh-CN" sz="2800" dirty="0" smtClean="0">
                <a:sym typeface="Wingdings" pitchFamily="2" charset="2"/>
              </a:rPr>
              <a:t> </a:t>
            </a:r>
            <a:r>
              <a:rPr lang="en-US" altLang="zh-CN" sz="2800" dirty="0">
                <a:sym typeface="Wingdings" pitchFamily="2" charset="2"/>
              </a:rPr>
              <a:t>(2, 7) = </a:t>
            </a:r>
            <a:r>
              <a:rPr lang="en-US" altLang="zh-CN" sz="2800" dirty="0" smtClean="0">
                <a:sym typeface="Wingdings" pitchFamily="2" charset="2"/>
              </a:rPr>
              <a:t>0.25, </a:t>
            </a:r>
            <a:r>
              <a:rPr lang="en-US" altLang="zh-CN" sz="2800" i="1" dirty="0">
                <a:sym typeface="Wingdings" pitchFamily="2" charset="2"/>
              </a:rPr>
              <a:t>p</a:t>
            </a:r>
            <a:r>
              <a:rPr lang="en-US" altLang="zh-CN" sz="2800" dirty="0">
                <a:sym typeface="Wingdings" pitchFamily="2" charset="2"/>
              </a:rPr>
              <a:t> = </a:t>
            </a:r>
            <a:r>
              <a:rPr lang="en-US" altLang="zh-CN" sz="2800" dirty="0" smtClean="0">
                <a:sym typeface="Wingdings" pitchFamily="2" charset="2"/>
              </a:rPr>
              <a:t>.784</a:t>
            </a:r>
            <a:r>
              <a:rPr lang="zh-CN" altLang="en-US" sz="2800" dirty="0" smtClean="0">
                <a:sym typeface="Wingdings" pitchFamily="2" charset="2"/>
              </a:rPr>
              <a:t>，</a:t>
            </a:r>
            <a:r>
              <a:rPr lang="el-GR" altLang="zh-CN" sz="2800" i="1" dirty="0" smtClean="0"/>
              <a:t>η</a:t>
            </a:r>
            <a:r>
              <a:rPr lang="el-GR" altLang="zh-CN" sz="2800" baseline="30000" dirty="0" smtClean="0"/>
              <a:t>2</a:t>
            </a:r>
            <a:r>
              <a:rPr lang="en-US" altLang="zh-CN" sz="2800" dirty="0" smtClean="0"/>
              <a:t> =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0.07</a:t>
            </a:r>
            <a:r>
              <a:rPr lang="zh-CN" altLang="en-US" sz="2800" dirty="0" smtClean="0"/>
              <a:t>，各</a:t>
            </a:r>
            <a:r>
              <a:rPr lang="zh-CN" altLang="en-US" sz="2800" dirty="0"/>
              <a:t>教龄组教师的职业</a:t>
            </a:r>
            <a:r>
              <a:rPr lang="zh-CN" altLang="en-US" sz="2800" dirty="0" smtClean="0"/>
              <a:t>倦怠感无显著差异</a:t>
            </a:r>
            <a:r>
              <a:rPr lang="zh-CN" altLang="en-US" sz="2800" dirty="0" smtClean="0">
                <a:sym typeface="Wingdings" pitchFamily="2" charset="2"/>
              </a:rPr>
              <a:t>。</a:t>
            </a:r>
            <a:endParaRPr lang="en-US" altLang="zh-CN" sz="2800" dirty="0">
              <a:sym typeface="Wingdings" pitchFamily="2" charset="2"/>
            </a:endParaRP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800"/>
            <a:ext cx="78867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6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五、</a:t>
            </a:r>
            <a:r>
              <a:rPr kumimoji="1" lang="en-US" altLang="zh-CN" i="1" dirty="0" smtClean="0"/>
              <a:t>t</a:t>
            </a:r>
            <a:r>
              <a:rPr kumimoji="1" lang="zh-CN" altLang="en-US" dirty="0" smtClean="0"/>
              <a:t>检验与方差分析的比较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i="1" dirty="0"/>
              <a:t>t</a:t>
            </a:r>
            <a:r>
              <a:rPr kumimoji="1" lang="zh-CN" altLang="en-US" sz="2800" dirty="0" smtClean="0"/>
              <a:t>检验只用于两个小组比较，而方差分析适合两个或多个小组。当只有两个小组时，</a:t>
            </a:r>
            <a:r>
              <a:rPr kumimoji="1" lang="en-US" altLang="zh-CN" sz="2800" dirty="0" smtClean="0"/>
              <a:t>F</a:t>
            </a:r>
            <a:r>
              <a:rPr kumimoji="1" lang="zh-CN" altLang="en-US" sz="2800" dirty="0" smtClean="0"/>
              <a:t>＝</a:t>
            </a:r>
            <a:r>
              <a:rPr kumimoji="1" lang="en-US" altLang="zh-CN" sz="2800" i="1" dirty="0"/>
              <a:t> </a:t>
            </a:r>
            <a:r>
              <a:rPr kumimoji="1" lang="en-US" altLang="zh-CN" sz="2800" i="1" dirty="0" smtClean="0"/>
              <a:t>t</a:t>
            </a:r>
            <a:r>
              <a:rPr kumimoji="1" lang="en-US" altLang="zh-CN" sz="2800" baseline="30000" dirty="0" smtClean="0"/>
              <a:t>2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当小组有三组或以上时，方差分析只能说明这些小组的平均分整体上是否存在显著差异，但不能精确定位到哪两个小组存在差异，而</a:t>
            </a:r>
            <a:r>
              <a:rPr kumimoji="1" lang="en-US" altLang="zh-CN" sz="2800" i="1" dirty="0"/>
              <a:t>t</a:t>
            </a:r>
            <a:r>
              <a:rPr kumimoji="1" lang="zh-CN" altLang="en-US" sz="2800" dirty="0" smtClean="0"/>
              <a:t>检验可以进行两两比较。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方差分析需要在各小组方差相等的情况下进行，而</a:t>
            </a:r>
            <a:r>
              <a:rPr kumimoji="1" lang="en-US" altLang="zh-CN" sz="2800" i="1" dirty="0"/>
              <a:t>t</a:t>
            </a:r>
            <a:r>
              <a:rPr kumimoji="1" lang="zh-CN" altLang="en-US" sz="2800" dirty="0" smtClean="0"/>
              <a:t>检验无论方差是否齐性均可进行。</a:t>
            </a:r>
            <a:endParaRPr kumimoji="1"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76551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六、回归分析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检验一个或多个自变量是否可以显著地预测一个因变量</a:t>
            </a:r>
            <a:endParaRPr lang="en-US" altLang="zh-CN" sz="2800" dirty="0"/>
          </a:p>
          <a:p>
            <a:r>
              <a:rPr lang="zh-CN" altLang="en-US" sz="2800" dirty="0"/>
              <a:t>因变量为连续变量，自变量为连续变量或二分类别变量（多于两个类别的需要重新编码）。因变量为类别变量的需要用到特殊回归分析方法（</a:t>
            </a:r>
            <a:r>
              <a:rPr lang="en-US" altLang="zh-CN" sz="2800" dirty="0" smtClean="0"/>
              <a:t>logistic</a:t>
            </a:r>
            <a:r>
              <a:rPr lang="zh-CN" altLang="en-US" sz="2800" dirty="0" smtClean="0"/>
              <a:t>回归）</a:t>
            </a:r>
            <a:endParaRPr lang="en-US" altLang="zh-CN" sz="2800" dirty="0"/>
          </a:p>
          <a:p>
            <a:r>
              <a:rPr lang="zh-CN" altLang="en-US" sz="2800" dirty="0" smtClean="0"/>
              <a:t>使用前提：</a:t>
            </a:r>
            <a:r>
              <a:rPr lang="en-US" altLang="zh-CN" sz="2800" dirty="0" err="1"/>
              <a:t>ε</a:t>
            </a:r>
            <a:r>
              <a:rPr lang="en-US" altLang="zh-CN" sz="2800" dirty="0"/>
              <a:t> ~ i.i.d. N(0, σ</a:t>
            </a:r>
            <a:r>
              <a:rPr lang="en-US" altLang="zh-CN" sz="2800" baseline="30000" dirty="0"/>
              <a:t>2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 也就是所有随机误差互相独立，且均呈现以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为平均值、以</a:t>
            </a:r>
            <a:r>
              <a:rPr lang="en-US" altLang="zh-CN" sz="2800" dirty="0" smtClean="0"/>
              <a:t>σ</a:t>
            </a:r>
            <a:r>
              <a:rPr lang="en-US" altLang="zh-CN" sz="2800" baseline="30000" dirty="0" smtClean="0"/>
              <a:t>2</a:t>
            </a:r>
            <a:r>
              <a:rPr lang="zh-CN" altLang="en-US" sz="2800" dirty="0" smtClean="0"/>
              <a:t>为方差的正态分布（</a:t>
            </a:r>
            <a:r>
              <a:rPr lang="en-US" altLang="zh-CN" sz="2800" dirty="0"/>
              <a:t> i.i.d. </a:t>
            </a:r>
            <a:r>
              <a:rPr lang="zh-CN" altLang="en-US" sz="2800" dirty="0" smtClean="0"/>
              <a:t>是独立同分布的缩写）。</a:t>
            </a:r>
            <a:endParaRPr lang="en-US" altLang="zh-CN" sz="28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0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简单（一元）回归分析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r>
              <a:rPr lang="zh-CN" altLang="en-US" sz="2800" dirty="0" smtClean="0"/>
              <a:t>结果和皮尔逊相关一致，只是指定了自变量和因变量</a:t>
            </a:r>
            <a:endParaRPr lang="en-US" altLang="zh-CN" sz="2800" dirty="0" smtClean="0"/>
          </a:p>
          <a:p>
            <a:r>
              <a:rPr lang="zh-CN" altLang="en-US" sz="2800" dirty="0" smtClean="0"/>
              <a:t>对于回归系数的检验采用的是</a:t>
            </a:r>
            <a:r>
              <a:rPr lang="en-US" altLang="zh-CN" sz="2800" i="1" dirty="0" smtClean="0"/>
              <a:t>t</a:t>
            </a:r>
            <a:r>
              <a:rPr lang="zh-CN" altLang="en-US" sz="2800" dirty="0" smtClean="0"/>
              <a:t>检验，比较的是系数与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是否有显著性差异。</a:t>
            </a:r>
            <a:endParaRPr lang="en-US" altLang="zh-CN" sz="2800" dirty="0" smtClean="0"/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菜单：分析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回归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线性回归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在“统计量”</a:t>
            </a:r>
            <a:r>
              <a:rPr lang="zh-CN" altLang="en-US" sz="2800" dirty="0"/>
              <a:t>选项中，最好在默认基础上加上置信区</a:t>
            </a:r>
            <a:r>
              <a:rPr lang="zh-CN" altLang="en-US" sz="2800" dirty="0" smtClean="0"/>
              <a:t>间</a:t>
            </a:r>
            <a:endParaRPr lang="en-US" altLang="zh-CN" sz="2800" dirty="0"/>
          </a:p>
          <a:p>
            <a:r>
              <a:rPr lang="zh-CN" altLang="en-US" sz="2800" dirty="0"/>
              <a:t>练习</a:t>
            </a:r>
            <a:r>
              <a:rPr lang="zh-CN" altLang="en-US" sz="2800" dirty="0" smtClean="0"/>
              <a:t>：分析</a:t>
            </a:r>
            <a:r>
              <a:rPr lang="zh-CN" altLang="en-US" sz="2800" dirty="0" smtClean="0"/>
              <a:t>教龄</a:t>
            </a:r>
            <a:r>
              <a:rPr lang="zh-CN" altLang="en-US" sz="2800" dirty="0" smtClean="0"/>
              <a:t>是否显著</a:t>
            </a:r>
            <a:r>
              <a:rPr lang="zh-CN" altLang="en-US" sz="2800" dirty="0" smtClean="0"/>
              <a:t>影响职业</a:t>
            </a:r>
            <a:r>
              <a:rPr lang="zh-CN" altLang="en-US" sz="2800" dirty="0" smtClean="0"/>
              <a:t>倦怠感</a:t>
            </a:r>
            <a:endParaRPr lang="en-US" altLang="zh-CN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3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93" y="1555750"/>
            <a:ext cx="100965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4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06348"/>
          </a:xfrm>
        </p:spPr>
        <p:txBody>
          <a:bodyPr>
            <a:normAutofit fontScale="92500" lnSpcReduction="20000"/>
          </a:bodyPr>
          <a:lstStyle/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lang="zh-CN" altLang="en-US" sz="2600" dirty="0"/>
              <a:t>这个一元回归</a:t>
            </a:r>
            <a:r>
              <a:rPr lang="zh-CN" altLang="en-US" sz="2600" dirty="0" smtClean="0"/>
              <a:t>模型不显著，</a:t>
            </a:r>
            <a:r>
              <a:rPr lang="en-US" altLang="zh-CN" sz="2600" i="1" dirty="0" smtClean="0"/>
              <a:t>R</a:t>
            </a:r>
            <a:r>
              <a:rPr lang="en-US" altLang="zh-CN" sz="2600" baseline="30000" dirty="0" smtClean="0"/>
              <a:t>2</a:t>
            </a:r>
            <a:r>
              <a:rPr lang="en-US" altLang="zh-CN" sz="2600" dirty="0" smtClean="0"/>
              <a:t> </a:t>
            </a:r>
            <a:r>
              <a:rPr lang="en-US" altLang="zh-CN" sz="2600" dirty="0"/>
              <a:t>= . </a:t>
            </a:r>
            <a:r>
              <a:rPr lang="en-US" altLang="zh-CN" sz="2600" dirty="0" smtClean="0"/>
              <a:t>03</a:t>
            </a:r>
            <a:r>
              <a:rPr lang="zh-CN" altLang="en-US" sz="2600" dirty="0" smtClean="0"/>
              <a:t>，</a:t>
            </a:r>
            <a:r>
              <a:rPr lang="en-US" altLang="zh-CN" sz="2600" i="1" dirty="0"/>
              <a:t>F</a:t>
            </a:r>
            <a:r>
              <a:rPr lang="en-US" altLang="zh-CN" sz="2600" dirty="0"/>
              <a:t> (1, </a:t>
            </a:r>
            <a:r>
              <a:rPr lang="en-US" altLang="zh-CN" sz="2600" dirty="0" smtClean="0"/>
              <a:t>8) </a:t>
            </a:r>
            <a:r>
              <a:rPr lang="en-US" altLang="zh-CN" sz="2600" dirty="0"/>
              <a:t>= </a:t>
            </a:r>
            <a:r>
              <a:rPr lang="en-US" altLang="zh-CN" sz="2600" dirty="0" smtClean="0"/>
              <a:t>0.22</a:t>
            </a:r>
            <a:r>
              <a:rPr lang="zh-CN" altLang="en-US" sz="2600" dirty="0"/>
              <a:t>，</a:t>
            </a:r>
            <a:r>
              <a:rPr lang="en-US" altLang="zh-CN" sz="2600" i="1" dirty="0" smtClean="0"/>
              <a:t>p</a:t>
            </a:r>
            <a:r>
              <a:rPr lang="zh-CN" altLang="en-US" sz="2600" i="1" dirty="0" smtClean="0"/>
              <a:t> </a:t>
            </a:r>
            <a:r>
              <a:rPr lang="en-US" altLang="zh-CN" sz="2600" i="1" dirty="0" smtClean="0"/>
              <a:t>=</a:t>
            </a:r>
            <a:r>
              <a:rPr lang="en-US" altLang="zh-CN" sz="2600" dirty="0" smtClean="0"/>
              <a:t>.649</a:t>
            </a:r>
            <a:r>
              <a:rPr lang="zh-CN" altLang="en-US" sz="2600" dirty="0" smtClean="0"/>
              <a:t>。教龄对职业倦怠感没有显著影响，</a:t>
            </a:r>
            <a:r>
              <a:rPr lang="zh-CN" altLang="en-US" sz="2600" dirty="0"/>
              <a:t>非标准化回归系数</a:t>
            </a:r>
            <a:r>
              <a:rPr lang="en-US" altLang="zh-CN" sz="2600" i="1" dirty="0"/>
              <a:t>B</a:t>
            </a:r>
            <a:r>
              <a:rPr lang="en-US" altLang="zh-CN" sz="2600" dirty="0"/>
              <a:t> = </a:t>
            </a:r>
            <a:r>
              <a:rPr lang="en-US" altLang="zh-CN" sz="2600" dirty="0" smtClean="0"/>
              <a:t>0.02</a:t>
            </a:r>
            <a:r>
              <a:rPr lang="zh-CN" altLang="en-US" sz="2600" dirty="0"/>
              <a:t>，</a:t>
            </a:r>
            <a:r>
              <a:rPr lang="en-US" altLang="zh-CN" sz="2600" i="1" dirty="0" smtClean="0"/>
              <a:t>t</a:t>
            </a:r>
            <a:r>
              <a:rPr lang="en-US" altLang="zh-CN" sz="2600" dirty="0" smtClean="0"/>
              <a:t> (8) </a:t>
            </a:r>
            <a:r>
              <a:rPr lang="en-US" altLang="zh-CN" sz="2600" dirty="0"/>
              <a:t>= </a:t>
            </a:r>
            <a:r>
              <a:rPr lang="en-US" altLang="zh-CN" sz="2600" dirty="0" smtClean="0"/>
              <a:t>0.47</a:t>
            </a:r>
            <a:r>
              <a:rPr lang="zh-CN" altLang="en-US" sz="2600" dirty="0" smtClean="0"/>
              <a:t>，</a:t>
            </a:r>
            <a:r>
              <a:rPr lang="en-US" altLang="zh-CN" sz="2600" i="1" dirty="0" smtClean="0"/>
              <a:t>p</a:t>
            </a:r>
            <a:r>
              <a:rPr lang="en-US" altLang="zh-CN" sz="2600" dirty="0" smtClean="0"/>
              <a:t> </a:t>
            </a:r>
            <a:r>
              <a:rPr lang="en-US" altLang="zh-CN" sz="2600" i="1" dirty="0"/>
              <a:t>= </a:t>
            </a:r>
            <a:r>
              <a:rPr lang="en-US" altLang="zh-CN" sz="2600" dirty="0" smtClean="0"/>
              <a:t>.649</a:t>
            </a:r>
            <a:r>
              <a:rPr lang="zh-CN" altLang="en-US" sz="2600" dirty="0" smtClean="0"/>
              <a:t>，</a:t>
            </a:r>
            <a:r>
              <a:rPr lang="en-US" altLang="zh-CN" sz="2600" dirty="0" smtClean="0"/>
              <a:t>95</a:t>
            </a:r>
            <a:r>
              <a:rPr lang="en-US" altLang="zh-CN" sz="2600" dirty="0"/>
              <a:t>% CI </a:t>
            </a:r>
            <a:r>
              <a:rPr lang="en-US" altLang="zh-CN" sz="2600" dirty="0" smtClean="0"/>
              <a:t>[-0.07, 0.11]</a:t>
            </a:r>
            <a:r>
              <a:rPr lang="zh-CN" altLang="en-US" sz="2600" dirty="0"/>
              <a:t>。</a:t>
            </a:r>
            <a:endParaRPr lang="en-US" altLang="zh-CN" sz="2600" dirty="0"/>
          </a:p>
          <a:p>
            <a:r>
              <a:rPr lang="zh-CN" altLang="en-US" sz="2600" dirty="0"/>
              <a:t>注：回归系数</a:t>
            </a:r>
            <a:r>
              <a:rPr lang="en-US" altLang="zh-CN" sz="2600" i="1" dirty="0"/>
              <a:t>t</a:t>
            </a:r>
            <a:r>
              <a:rPr lang="zh-CN" altLang="en-US" sz="2600" dirty="0"/>
              <a:t>检验</a:t>
            </a:r>
            <a:r>
              <a:rPr lang="en-US" altLang="zh-CN" sz="2600" i="1" dirty="0"/>
              <a:t> </a:t>
            </a:r>
            <a:r>
              <a:rPr lang="en-US" altLang="zh-CN" sz="2600" i="1" dirty="0" err="1"/>
              <a:t>df</a:t>
            </a:r>
            <a:r>
              <a:rPr lang="en-US" altLang="zh-CN" sz="2600" i="1" dirty="0"/>
              <a:t> = N</a:t>
            </a:r>
            <a:r>
              <a:rPr lang="zh-CN" altLang="en-US" sz="2600" i="1" dirty="0"/>
              <a:t> </a:t>
            </a:r>
            <a:r>
              <a:rPr lang="en-US" altLang="zh-CN" sz="2600" i="1" dirty="0"/>
              <a:t>-</a:t>
            </a:r>
            <a:r>
              <a:rPr lang="zh-CN" altLang="en-US" sz="2600" i="1" dirty="0"/>
              <a:t> </a:t>
            </a:r>
            <a:r>
              <a:rPr lang="en-US" altLang="zh-CN" sz="2600" i="1" dirty="0"/>
              <a:t>k</a:t>
            </a:r>
            <a:r>
              <a:rPr lang="zh-CN" altLang="en-US" sz="2600" i="1" dirty="0"/>
              <a:t> </a:t>
            </a:r>
            <a:r>
              <a:rPr lang="en-US" altLang="zh-CN" sz="2600" i="1" dirty="0"/>
              <a:t>–</a:t>
            </a:r>
            <a:r>
              <a:rPr lang="zh-CN" altLang="en-US" sz="2600" i="1" dirty="0"/>
              <a:t> </a:t>
            </a:r>
            <a:r>
              <a:rPr lang="en-US" altLang="zh-CN" sz="2600" dirty="0"/>
              <a:t>1</a:t>
            </a:r>
            <a:r>
              <a:rPr lang="zh-CN" altLang="en-US" sz="2600" dirty="0"/>
              <a:t>，其中</a:t>
            </a:r>
            <a:r>
              <a:rPr lang="en-US" altLang="zh-CN" sz="2600" i="1" dirty="0"/>
              <a:t>k</a:t>
            </a:r>
            <a:r>
              <a:rPr lang="en-US" altLang="zh-CN" sz="2600" dirty="0"/>
              <a:t> </a:t>
            </a:r>
            <a:r>
              <a:rPr lang="zh-CN" altLang="en-US" sz="2600" dirty="0"/>
              <a:t>为自变量个数。</a:t>
            </a:r>
            <a:r>
              <a:rPr lang="en-US" altLang="zh-CN" sz="2600" dirty="0"/>
              <a:t> 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61" y="1166888"/>
            <a:ext cx="6426200" cy="360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252871" y="1336242"/>
            <a:ext cx="3140764" cy="310892"/>
          </a:xfrm>
          <a:prstGeom prst="straightConnector1">
            <a:avLst/>
          </a:prstGeom>
          <a:noFill/>
          <a:ln w="1143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" name="Oval 4"/>
          <p:cNvSpPr/>
          <p:nvPr/>
        </p:nvSpPr>
        <p:spPr>
          <a:xfrm>
            <a:off x="1465469" y="1456892"/>
            <a:ext cx="787401" cy="533400"/>
          </a:xfrm>
          <a:prstGeom prst="ellipse">
            <a:avLst/>
          </a:prstGeom>
          <a:noFill/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93635" y="1053380"/>
            <a:ext cx="2080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R</a:t>
            </a:r>
            <a:r>
              <a:rPr kumimoji="1" lang="en-US" altLang="zh-CN" baseline="30000" dirty="0" smtClean="0">
                <a:solidFill>
                  <a:srgbClr val="FF0000"/>
                </a:solidFill>
              </a:rPr>
              <a:t>2</a:t>
            </a:r>
            <a:r>
              <a:rPr kumimoji="1" lang="zh-CN" altLang="en-US" dirty="0" smtClean="0">
                <a:solidFill>
                  <a:srgbClr val="FF0000"/>
                </a:solidFill>
              </a:rPr>
              <a:t>代表自变量能解释因变量的比例，这里是</a:t>
            </a:r>
            <a:r>
              <a:rPr kumimoji="1" lang="en-US" altLang="zh-CN" dirty="0" smtClean="0">
                <a:solidFill>
                  <a:srgbClr val="FF0000"/>
                </a:solidFill>
              </a:rPr>
              <a:t>3%</a:t>
            </a:r>
            <a:r>
              <a:rPr kumimoji="1" lang="zh-CN" altLang="en-US" dirty="0" smtClean="0">
                <a:solidFill>
                  <a:srgbClr val="FF0000"/>
                </a:solidFill>
              </a:rPr>
              <a:t>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6"/>
          <p:cNvCxnSpPr>
            <a:endCxn id="17" idx="6"/>
          </p:cNvCxnSpPr>
          <p:nvPr/>
        </p:nvCxnSpPr>
        <p:spPr>
          <a:xfrm flipH="1">
            <a:off x="4456044" y="2247300"/>
            <a:ext cx="2315818" cy="385721"/>
          </a:xfrm>
          <a:prstGeom prst="straightConnector1">
            <a:avLst/>
          </a:prstGeom>
          <a:noFill/>
          <a:ln w="1143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7" name="Oval 4"/>
          <p:cNvSpPr/>
          <p:nvPr/>
        </p:nvSpPr>
        <p:spPr>
          <a:xfrm>
            <a:off x="3190462" y="2294841"/>
            <a:ext cx="1265582" cy="676359"/>
          </a:xfrm>
          <a:prstGeom prst="ellipse">
            <a:avLst/>
          </a:prstGeom>
          <a:noFill/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71862" y="1800616"/>
            <a:ext cx="3233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回归模型的方差分析显示整体上自变量能否显著地解释因变量，也就是该模型是否有效。这里显示该模型整体上不显著，一般不用看下面表格结果了。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6"/>
          <p:cNvCxnSpPr/>
          <p:nvPr/>
        </p:nvCxnSpPr>
        <p:spPr>
          <a:xfrm flipH="1">
            <a:off x="5601252" y="4076532"/>
            <a:ext cx="1872975" cy="651310"/>
          </a:xfrm>
          <a:prstGeom prst="straightConnector1">
            <a:avLst/>
          </a:prstGeom>
          <a:noFill/>
          <a:ln w="1143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4" name="Oval 4"/>
          <p:cNvSpPr/>
          <p:nvPr/>
        </p:nvSpPr>
        <p:spPr>
          <a:xfrm>
            <a:off x="4335669" y="4389662"/>
            <a:ext cx="1265582" cy="483417"/>
          </a:xfrm>
          <a:prstGeom prst="ellipse">
            <a:avLst/>
          </a:prstGeom>
          <a:noFill/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74228" y="3309981"/>
            <a:ext cx="3616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这个表格显示各自变量的系数是否显著不等于</a:t>
            </a:r>
            <a:r>
              <a:rPr kumimoji="1" lang="en-US" altLang="zh-CN" dirty="0" smtClean="0">
                <a:solidFill>
                  <a:srgbClr val="FF0000"/>
                </a:solidFill>
              </a:rPr>
              <a:t>0</a:t>
            </a:r>
            <a:r>
              <a:rPr kumimoji="1" lang="zh-CN" altLang="en-US" dirty="0" smtClean="0">
                <a:solidFill>
                  <a:srgbClr val="FF0000"/>
                </a:solidFill>
              </a:rPr>
              <a:t>（一般不关心常量是否不等于</a:t>
            </a:r>
            <a:r>
              <a:rPr kumimoji="1" lang="en-US" altLang="zh-CN" dirty="0" smtClean="0">
                <a:solidFill>
                  <a:srgbClr val="FF0000"/>
                </a:solidFill>
              </a:rPr>
              <a:t>0</a:t>
            </a:r>
            <a:r>
              <a:rPr kumimoji="1" lang="zh-CN" altLang="en-US" dirty="0" smtClean="0">
                <a:solidFill>
                  <a:srgbClr val="FF0000"/>
                </a:solidFill>
              </a:rPr>
              <a:t>）。这里</a:t>
            </a:r>
            <a:r>
              <a:rPr kumimoji="1" lang="en-US" altLang="zh-CN" i="1" dirty="0" smtClean="0">
                <a:solidFill>
                  <a:srgbClr val="FF0000"/>
                </a:solidFill>
              </a:rPr>
              <a:t>t</a:t>
            </a:r>
            <a:r>
              <a:rPr kumimoji="1" lang="zh-CN" altLang="en-US" dirty="0" smtClean="0">
                <a:solidFill>
                  <a:srgbClr val="FF0000"/>
                </a:solidFill>
              </a:rPr>
              <a:t>检验的结果表明教龄不能显著影响教师的职业倦怠感，与上面的结论一致。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第三讲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i="1" dirty="0"/>
              <a:t>t</a:t>
            </a:r>
            <a:r>
              <a:rPr lang="zh-CN" altLang="zh-CN" sz="3200" dirty="0"/>
              <a:t>检验（独立和配对样本</a:t>
            </a:r>
            <a:r>
              <a:rPr lang="zh-CN" altLang="zh-CN" sz="3200" dirty="0" smtClean="0"/>
              <a:t>）</a:t>
            </a:r>
            <a:endParaRPr lang="en-US" altLang="zh-CN" sz="3200" dirty="0" smtClean="0"/>
          </a:p>
          <a:p>
            <a:r>
              <a:rPr lang="zh-CN" altLang="zh-CN" sz="3200" dirty="0" smtClean="0"/>
              <a:t>单因</a:t>
            </a:r>
            <a:r>
              <a:rPr lang="zh-CN" altLang="zh-CN" sz="3200" dirty="0"/>
              <a:t>素方差</a:t>
            </a:r>
            <a:r>
              <a:rPr lang="zh-CN" altLang="zh-CN" sz="3200" dirty="0" smtClean="0"/>
              <a:t>分析</a:t>
            </a:r>
            <a:endParaRPr lang="en-US" altLang="zh-CN" sz="3200" dirty="0" smtClean="0"/>
          </a:p>
          <a:p>
            <a:r>
              <a:rPr lang="zh-CN" altLang="en-US" sz="3200" dirty="0" smtClean="0"/>
              <a:t>回归分析</a:t>
            </a:r>
            <a:endParaRPr lang="en-US" altLang="zh-CN" sz="3200" dirty="0" smtClean="0"/>
          </a:p>
          <a:p>
            <a:endParaRPr lang="en-US" altLang="zh-CN" sz="3200" dirty="0"/>
          </a:p>
          <a:p>
            <a:endParaRPr lang="en-US" altLang="zh-CN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0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多元回归分析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选择</a:t>
            </a:r>
            <a:r>
              <a:rPr lang="zh-CN" altLang="en-US" sz="2800" dirty="0"/>
              <a:t>自变量时需慎重，各自变量的相关性不能过高，不然会造成“共线性”问题，可能产生误导性</a:t>
            </a:r>
            <a:r>
              <a:rPr lang="zh-CN" altLang="en-US" sz="2800" dirty="0" smtClean="0"/>
              <a:t>结果</a:t>
            </a:r>
            <a:endParaRPr lang="en-US" altLang="zh-CN" sz="2800" dirty="0"/>
          </a:p>
          <a:p>
            <a:r>
              <a:rPr lang="zh-CN" altLang="en-US" sz="2800" dirty="0"/>
              <a:t>解释某一个自变量的回归系数时，需要加上“控制了</a:t>
            </a:r>
            <a:r>
              <a:rPr lang="en-US" altLang="zh-CN" sz="2800" dirty="0"/>
              <a:t>……</a:t>
            </a:r>
            <a:r>
              <a:rPr lang="zh-CN" altLang="en-US" sz="2800" dirty="0"/>
              <a:t>（其他自变量）之后</a:t>
            </a:r>
            <a:r>
              <a:rPr lang="zh-CN" altLang="en-US" sz="2800" dirty="0" smtClean="0"/>
              <a:t>”</a:t>
            </a:r>
            <a:endParaRPr kumimoji="1" lang="en-US" altLang="zh-CN" sz="2800" dirty="0" smtClean="0"/>
          </a:p>
          <a:p>
            <a:r>
              <a:rPr lang="zh-CN" altLang="en-US" sz="2800" b="1" dirty="0">
                <a:solidFill>
                  <a:srgbClr val="FF0000"/>
                </a:solidFill>
              </a:rPr>
              <a:t>菜单：分析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回归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线性回归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kumimoji="1" lang="zh-CN" altLang="en-US" sz="2800" dirty="0" smtClean="0"/>
              <a:t>练习：教师的性别和工作压力对职业倦怠感有怎样的影响？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8511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1841500"/>
            <a:ext cx="101473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这个回归模型</a:t>
            </a:r>
            <a:r>
              <a:rPr lang="zh-CN" altLang="en-US" dirty="0" smtClean="0"/>
              <a:t>是显著的，</a:t>
            </a:r>
            <a:r>
              <a:rPr lang="en-US" altLang="zh-CN" i="1" dirty="0" smtClean="0"/>
              <a:t>R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= . </a:t>
            </a:r>
            <a:r>
              <a:rPr lang="en-US" altLang="zh-CN" dirty="0" smtClean="0"/>
              <a:t>63</a:t>
            </a:r>
            <a:r>
              <a:rPr lang="zh-CN" altLang="en-US" dirty="0" smtClean="0"/>
              <a:t>，</a:t>
            </a:r>
            <a:r>
              <a:rPr lang="en-US" altLang="zh-CN" i="1" dirty="0"/>
              <a:t>F</a:t>
            </a:r>
            <a:r>
              <a:rPr lang="en-US" altLang="zh-CN" dirty="0"/>
              <a:t> (2, </a:t>
            </a:r>
            <a:r>
              <a:rPr lang="en-US" altLang="zh-CN" dirty="0" smtClean="0"/>
              <a:t>7) </a:t>
            </a:r>
            <a:r>
              <a:rPr lang="en-US" altLang="zh-CN" dirty="0"/>
              <a:t>= </a:t>
            </a:r>
            <a:r>
              <a:rPr lang="en-US" altLang="zh-CN" dirty="0" smtClean="0"/>
              <a:t>5.99</a:t>
            </a:r>
            <a:r>
              <a:rPr lang="zh-CN" altLang="en-US" dirty="0"/>
              <a:t>，</a:t>
            </a:r>
            <a:r>
              <a:rPr lang="en-US" altLang="zh-CN" i="1" dirty="0" smtClean="0"/>
              <a:t>p</a:t>
            </a:r>
            <a:r>
              <a:rPr lang="zh-CN" altLang="en-US" i="1" dirty="0" smtClean="0"/>
              <a:t> </a:t>
            </a:r>
            <a:r>
              <a:rPr lang="en-US" altLang="zh-CN" i="1" dirty="0"/>
              <a:t>=</a:t>
            </a:r>
            <a:r>
              <a:rPr lang="en-US" altLang="zh-CN" dirty="0"/>
              <a:t>.</a:t>
            </a:r>
            <a:r>
              <a:rPr lang="en-US" altLang="zh-CN" dirty="0" smtClean="0"/>
              <a:t>030</a:t>
            </a:r>
            <a:r>
              <a:rPr lang="zh-CN" altLang="en-US" dirty="0" smtClean="0"/>
              <a:t>。控制工作压力影响</a:t>
            </a:r>
            <a:r>
              <a:rPr lang="zh-CN" altLang="en-US" dirty="0"/>
              <a:t>之后</a:t>
            </a:r>
            <a:r>
              <a:rPr lang="zh-CN" altLang="en-US" dirty="0" smtClean="0"/>
              <a:t>，教师的性别</a:t>
            </a:r>
            <a:r>
              <a:rPr lang="en-US" altLang="zh-CN" dirty="0" smtClean="0"/>
              <a:t>(“0”</a:t>
            </a:r>
            <a:r>
              <a:rPr lang="zh-CN" altLang="en-US" dirty="0" smtClean="0"/>
              <a:t>代表男，“</a:t>
            </a:r>
            <a:r>
              <a:rPr lang="en-US" altLang="zh-CN" dirty="0" smtClean="0"/>
              <a:t>1</a:t>
            </a:r>
            <a:r>
              <a:rPr lang="zh-CN" altLang="en-US" dirty="0" smtClean="0"/>
              <a:t>”代表女</a:t>
            </a:r>
            <a:r>
              <a:rPr lang="en-US" altLang="zh-CN" dirty="0" smtClean="0"/>
              <a:t>)</a:t>
            </a:r>
            <a:r>
              <a:rPr lang="zh-CN" altLang="en-US" dirty="0" smtClean="0"/>
              <a:t>能显著影响职业倦怠感，</a:t>
            </a:r>
            <a:r>
              <a:rPr lang="zh-CN" altLang="en-US" dirty="0"/>
              <a:t>非标准化回归系数</a:t>
            </a:r>
            <a:r>
              <a:rPr lang="en-US" altLang="zh-CN" i="1" dirty="0"/>
              <a:t>B</a:t>
            </a:r>
            <a:r>
              <a:rPr lang="en-US" altLang="zh-CN" dirty="0"/>
              <a:t> = </a:t>
            </a:r>
            <a:r>
              <a:rPr lang="en-US" altLang="zh-CN" dirty="0" smtClean="0"/>
              <a:t>-1.25</a:t>
            </a:r>
            <a:r>
              <a:rPr lang="zh-CN" altLang="en-US" dirty="0" smtClean="0"/>
              <a:t>，</a:t>
            </a:r>
            <a:r>
              <a:rPr lang="en-US" altLang="zh-CN" i="1" dirty="0" smtClean="0"/>
              <a:t>t</a:t>
            </a:r>
            <a:r>
              <a:rPr lang="en-US" altLang="zh-CN" dirty="0" smtClean="0"/>
              <a:t> (7) </a:t>
            </a:r>
            <a:r>
              <a:rPr lang="en-US" altLang="zh-CN" dirty="0"/>
              <a:t>= </a:t>
            </a:r>
            <a:r>
              <a:rPr lang="en-US" altLang="zh-CN" dirty="0" smtClean="0"/>
              <a:t>-2.58</a:t>
            </a:r>
            <a:r>
              <a:rPr lang="zh-CN" altLang="en-US" dirty="0"/>
              <a:t>，</a:t>
            </a:r>
            <a:r>
              <a:rPr lang="en-US" altLang="zh-CN" i="1" dirty="0" smtClean="0"/>
              <a:t>p</a:t>
            </a:r>
            <a:r>
              <a:rPr lang="en-US" altLang="zh-CN" dirty="0" smtClean="0"/>
              <a:t> </a:t>
            </a:r>
            <a:r>
              <a:rPr lang="en-US" altLang="zh-CN" i="1" dirty="0" smtClean="0"/>
              <a:t>=</a:t>
            </a:r>
            <a:r>
              <a:rPr lang="en-US" altLang="zh-CN" dirty="0" smtClean="0"/>
              <a:t>.036</a:t>
            </a:r>
            <a:r>
              <a:rPr lang="zh-CN" altLang="en-US" dirty="0" smtClean="0"/>
              <a:t>，</a:t>
            </a:r>
            <a:r>
              <a:rPr lang="en-US" altLang="zh-CN" dirty="0" smtClean="0"/>
              <a:t>95</a:t>
            </a:r>
            <a:r>
              <a:rPr lang="en-US" altLang="zh-CN" dirty="0"/>
              <a:t>% CI </a:t>
            </a:r>
            <a:r>
              <a:rPr lang="en-US" altLang="zh-CN" dirty="0" smtClean="0"/>
              <a:t>[-2.40, -0.10] </a:t>
            </a:r>
            <a:r>
              <a:rPr lang="zh-CN" altLang="en-US" dirty="0" smtClean="0"/>
              <a:t>。也就是说女教师职业倦怠感显著低于男教师。控制性别影响</a:t>
            </a:r>
            <a:r>
              <a:rPr lang="zh-CN" altLang="en-US" dirty="0"/>
              <a:t>后</a:t>
            </a:r>
            <a:r>
              <a:rPr lang="zh-CN" altLang="en-US" dirty="0" smtClean="0"/>
              <a:t>，工作压力对职业倦怠感无显著影响，非</a:t>
            </a:r>
            <a:r>
              <a:rPr lang="zh-CN" altLang="en-US" dirty="0"/>
              <a:t>标准化回归</a:t>
            </a:r>
            <a:r>
              <a:rPr lang="zh-CN" altLang="en-US" dirty="0" smtClean="0"/>
              <a:t>系数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 </a:t>
            </a:r>
            <a:r>
              <a:rPr lang="en-US" altLang="zh-CN" dirty="0"/>
              <a:t>= </a:t>
            </a:r>
            <a:r>
              <a:rPr lang="en-US" altLang="zh-CN" dirty="0" smtClean="0"/>
              <a:t>-0.02</a:t>
            </a:r>
            <a:r>
              <a:rPr lang="zh-CN" altLang="en-US" dirty="0"/>
              <a:t>，</a:t>
            </a:r>
            <a:r>
              <a:rPr lang="en-US" altLang="zh-CN" i="1" dirty="0" smtClean="0"/>
              <a:t>t</a:t>
            </a:r>
            <a:r>
              <a:rPr lang="en-US" altLang="zh-CN" dirty="0" smtClean="0"/>
              <a:t> (7) =</a:t>
            </a:r>
            <a:r>
              <a:rPr lang="zh-CN" altLang="en-US" dirty="0" smtClean="0"/>
              <a:t> </a:t>
            </a:r>
            <a:r>
              <a:rPr lang="en-US" altLang="zh-CN" dirty="0" smtClean="0"/>
              <a:t>-0.05</a:t>
            </a:r>
            <a:r>
              <a:rPr lang="zh-CN" altLang="en-US" dirty="0" smtClean="0"/>
              <a:t>，</a:t>
            </a:r>
            <a:r>
              <a:rPr lang="en-US" altLang="zh-CN" i="1" dirty="0" smtClean="0"/>
              <a:t>p</a:t>
            </a:r>
            <a:r>
              <a:rPr lang="en-US" altLang="zh-CN" dirty="0" smtClean="0"/>
              <a:t> </a:t>
            </a:r>
            <a:r>
              <a:rPr lang="en-US" altLang="zh-CN" i="1" dirty="0" smtClean="0"/>
              <a:t>=</a:t>
            </a:r>
            <a:r>
              <a:rPr lang="en-US" altLang="zh-CN" dirty="0" smtClean="0"/>
              <a:t>.958</a:t>
            </a:r>
            <a:r>
              <a:rPr lang="zh-CN" altLang="en-US" dirty="0"/>
              <a:t>，</a:t>
            </a:r>
            <a:r>
              <a:rPr lang="en-US" altLang="zh-CN" dirty="0" smtClean="0"/>
              <a:t>95</a:t>
            </a:r>
            <a:r>
              <a:rPr lang="en-US" altLang="zh-CN" dirty="0"/>
              <a:t>% CI [-</a:t>
            </a:r>
            <a:r>
              <a:rPr lang="en-US" altLang="zh-CN" dirty="0" smtClean="0"/>
              <a:t>0.75, 0.71]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注：回归系数</a:t>
            </a:r>
            <a:r>
              <a:rPr lang="en-US" altLang="zh-CN" i="1" dirty="0"/>
              <a:t>t</a:t>
            </a:r>
            <a:r>
              <a:rPr lang="zh-CN" altLang="en-US" dirty="0"/>
              <a:t>检验</a:t>
            </a:r>
            <a:r>
              <a:rPr lang="en-US" altLang="zh-CN" i="1" dirty="0"/>
              <a:t> </a:t>
            </a:r>
            <a:r>
              <a:rPr lang="en-US" altLang="zh-CN" i="1" dirty="0" err="1"/>
              <a:t>df</a:t>
            </a:r>
            <a:r>
              <a:rPr lang="en-US" altLang="zh-CN" i="1" dirty="0"/>
              <a:t> = N</a:t>
            </a:r>
            <a:r>
              <a:rPr lang="zh-CN" altLang="en-US" i="1" dirty="0"/>
              <a:t> </a:t>
            </a:r>
            <a:r>
              <a:rPr lang="en-US" altLang="zh-CN" i="1" dirty="0"/>
              <a:t>-</a:t>
            </a:r>
            <a:r>
              <a:rPr lang="zh-CN" altLang="en-US" i="1" dirty="0"/>
              <a:t> </a:t>
            </a:r>
            <a:r>
              <a:rPr lang="en-US" altLang="zh-CN" i="1" dirty="0"/>
              <a:t>k</a:t>
            </a:r>
            <a:r>
              <a:rPr lang="zh-CN" altLang="en-US" i="1" dirty="0"/>
              <a:t> </a:t>
            </a:r>
            <a:r>
              <a:rPr lang="en-US" altLang="zh-CN" i="1" dirty="0"/>
              <a:t>–</a:t>
            </a:r>
            <a:r>
              <a:rPr lang="zh-CN" altLang="en-US" i="1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，其中</a:t>
            </a:r>
            <a:r>
              <a:rPr lang="en-US" altLang="zh-CN" i="1" dirty="0"/>
              <a:t>k</a:t>
            </a:r>
            <a:r>
              <a:rPr lang="en-US" altLang="zh-CN" dirty="0"/>
              <a:t> </a:t>
            </a:r>
            <a:r>
              <a:rPr lang="zh-CN" altLang="en-US" dirty="0"/>
              <a:t>为自变量个数。</a:t>
            </a:r>
            <a:r>
              <a:rPr lang="en-US" altLang="zh-CN" dirty="0"/>
              <a:t> </a:t>
            </a:r>
          </a:p>
          <a:p>
            <a:endParaRPr kumimoji="1"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83" y="222250"/>
            <a:ext cx="6959600" cy="4127500"/>
          </a:xfrm>
          <a:prstGeom prst="rect">
            <a:avLst/>
          </a:prstGeom>
        </p:spPr>
      </p:pic>
      <p:cxnSp>
        <p:nvCxnSpPr>
          <p:cNvPr id="6" name="Straight Arrow Connector 6"/>
          <p:cNvCxnSpPr/>
          <p:nvPr/>
        </p:nvCxnSpPr>
        <p:spPr>
          <a:xfrm flipH="1">
            <a:off x="2650436" y="505112"/>
            <a:ext cx="3140764" cy="310892"/>
          </a:xfrm>
          <a:prstGeom prst="straightConnector1">
            <a:avLst/>
          </a:prstGeom>
          <a:noFill/>
          <a:ln w="1143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7" name="Oval 4"/>
          <p:cNvSpPr/>
          <p:nvPr/>
        </p:nvSpPr>
        <p:spPr>
          <a:xfrm>
            <a:off x="1863034" y="625762"/>
            <a:ext cx="787401" cy="533400"/>
          </a:xfrm>
          <a:prstGeom prst="ellipse">
            <a:avLst/>
          </a:prstGeom>
          <a:noFill/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91200" y="222250"/>
            <a:ext cx="2080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R</a:t>
            </a:r>
            <a:r>
              <a:rPr kumimoji="1" lang="en-US" altLang="zh-CN" baseline="30000" dirty="0" smtClean="0">
                <a:solidFill>
                  <a:srgbClr val="FF0000"/>
                </a:solidFill>
              </a:rPr>
              <a:t>2</a:t>
            </a:r>
            <a:r>
              <a:rPr kumimoji="1" lang="zh-CN" altLang="en-US" dirty="0" smtClean="0">
                <a:solidFill>
                  <a:srgbClr val="FF0000"/>
                </a:solidFill>
              </a:rPr>
              <a:t>代表自变量能解释因变量的比例，这里是</a:t>
            </a:r>
            <a:r>
              <a:rPr kumimoji="1" lang="en-US" altLang="zh-CN" dirty="0" smtClean="0">
                <a:solidFill>
                  <a:srgbClr val="FF0000"/>
                </a:solidFill>
              </a:rPr>
              <a:t>63%</a:t>
            </a:r>
            <a:r>
              <a:rPr kumimoji="1" lang="zh-CN" altLang="en-US" dirty="0" smtClean="0">
                <a:solidFill>
                  <a:srgbClr val="FF0000"/>
                </a:solidFill>
              </a:rPr>
              <a:t>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6"/>
          <p:cNvCxnSpPr/>
          <p:nvPr/>
        </p:nvCxnSpPr>
        <p:spPr>
          <a:xfrm flipH="1">
            <a:off x="4847534" y="1648204"/>
            <a:ext cx="2083353" cy="17693"/>
          </a:xfrm>
          <a:prstGeom prst="straightConnector1">
            <a:avLst/>
          </a:prstGeom>
          <a:noFill/>
          <a:ln w="1143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0" name="Oval 4"/>
          <p:cNvSpPr/>
          <p:nvPr/>
        </p:nvSpPr>
        <p:spPr>
          <a:xfrm>
            <a:off x="3581952" y="1327717"/>
            <a:ext cx="1265582" cy="753798"/>
          </a:xfrm>
          <a:prstGeom prst="ellipse">
            <a:avLst/>
          </a:prstGeom>
          <a:noFill/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0887" y="1257894"/>
            <a:ext cx="3233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回归模型的方差分析显示整体上自变量能否显著地解释因变量，也就是该模型是否有效。这里显示该模型整体上有效。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6"/>
          <p:cNvCxnSpPr/>
          <p:nvPr/>
        </p:nvCxnSpPr>
        <p:spPr>
          <a:xfrm flipH="1">
            <a:off x="6168336" y="3168553"/>
            <a:ext cx="1872975" cy="651310"/>
          </a:xfrm>
          <a:prstGeom prst="straightConnector1">
            <a:avLst/>
          </a:prstGeom>
          <a:noFill/>
          <a:ln w="1143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5" name="Oval 4"/>
          <p:cNvSpPr/>
          <p:nvPr/>
        </p:nvSpPr>
        <p:spPr>
          <a:xfrm>
            <a:off x="4902752" y="3481683"/>
            <a:ext cx="1265582" cy="607866"/>
          </a:xfrm>
          <a:prstGeom prst="ellipse">
            <a:avLst/>
          </a:prstGeom>
          <a:noFill/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41311" y="2402002"/>
            <a:ext cx="2931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这个表格显示各自变量的系数是否显著不等于</a:t>
            </a:r>
            <a:r>
              <a:rPr kumimoji="1" lang="en-US" altLang="zh-CN" dirty="0" smtClean="0">
                <a:solidFill>
                  <a:srgbClr val="FF0000"/>
                </a:solidFill>
              </a:rPr>
              <a:t>0</a:t>
            </a:r>
            <a:r>
              <a:rPr kumimoji="1" lang="zh-CN" altLang="en-US" dirty="0" smtClean="0">
                <a:solidFill>
                  <a:srgbClr val="FF0000"/>
                </a:solidFill>
              </a:rPr>
              <a:t>（一般不关心常量是否不等于</a:t>
            </a:r>
            <a:r>
              <a:rPr kumimoji="1" lang="en-US" altLang="zh-CN" dirty="0" smtClean="0">
                <a:solidFill>
                  <a:srgbClr val="FF0000"/>
                </a:solidFill>
              </a:rPr>
              <a:t>0</a:t>
            </a:r>
            <a:r>
              <a:rPr kumimoji="1" lang="zh-CN" altLang="en-US" dirty="0" smtClean="0">
                <a:solidFill>
                  <a:srgbClr val="FF0000"/>
                </a:solidFill>
              </a:rPr>
              <a:t>）。这里</a:t>
            </a:r>
            <a:r>
              <a:rPr kumimoji="1" lang="en-US" altLang="zh-CN" i="1" dirty="0" smtClean="0">
                <a:solidFill>
                  <a:srgbClr val="FF0000"/>
                </a:solidFill>
              </a:rPr>
              <a:t>t</a:t>
            </a:r>
            <a:r>
              <a:rPr kumimoji="1" lang="zh-CN" altLang="en-US" dirty="0" smtClean="0">
                <a:solidFill>
                  <a:srgbClr val="FF0000"/>
                </a:solidFill>
              </a:rPr>
              <a:t>检验的结果表明工作压力不能显著影响教师的职业倦怠感，但性别能显著影响职业倦怠感。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46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练习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 smtClean="0"/>
              <a:t>分析性别、教龄和工作压力对职业倦怠感的影响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7384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七、小结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0" y="1749287"/>
            <a:ext cx="9601200" cy="4118113"/>
          </a:xfrm>
        </p:spPr>
        <p:txBody>
          <a:bodyPr>
            <a:noAutofit/>
          </a:bodyPr>
          <a:lstStyle/>
          <a:p>
            <a:r>
              <a:rPr kumimoji="1" lang="zh-CN" altLang="en-US" sz="2400" dirty="0" smtClean="0"/>
              <a:t>一般</a:t>
            </a:r>
            <a:r>
              <a:rPr kumimoji="1" lang="zh-CN" altLang="en-US" sz="2400" dirty="0" smtClean="0"/>
              <a:t>是先有研究问题和假设，然后收集分析数据，而不是得到</a:t>
            </a:r>
            <a:r>
              <a:rPr kumimoji="1" lang="zh-CN" altLang="en-US" sz="2400" dirty="0" smtClean="0"/>
              <a:t>数据看结果是否显著后</a:t>
            </a:r>
            <a:r>
              <a:rPr kumimoji="1" lang="zh-CN" altLang="en-US" sz="2400" dirty="0" smtClean="0"/>
              <a:t>再确定研究问题和假设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数据</a:t>
            </a:r>
            <a:r>
              <a:rPr kumimoji="1" lang="zh-CN" altLang="en-US" sz="2400" dirty="0" smtClean="0"/>
              <a:t>分析结果通常需要理论和逻辑支撑，不能只根据</a:t>
            </a:r>
            <a:r>
              <a:rPr kumimoji="1" lang="en-US" altLang="zh-CN" sz="2400" i="1" dirty="0" smtClean="0"/>
              <a:t>p</a:t>
            </a:r>
            <a:r>
              <a:rPr kumimoji="1" lang="zh-CN" altLang="en-US" sz="2400" dirty="0" smtClean="0"/>
              <a:t>值是否小于</a:t>
            </a:r>
            <a:r>
              <a:rPr kumimoji="1" lang="en-US" altLang="zh-CN" sz="2400" dirty="0" smtClean="0"/>
              <a:t>0.05</a:t>
            </a:r>
            <a:r>
              <a:rPr kumimoji="1" lang="zh-CN" altLang="en-US" sz="2400" dirty="0" smtClean="0"/>
              <a:t>而作出非常肯定的结论。另外，变量间的因果关系也需要依据理论和逻辑来指定。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使用假设检验得出的结论有一定的小概率犯错（原假设正确却拒绝了原假设，或者原假设错误却不能拒绝原假设）。单个样本的分析结果可以为某一理论假设提供支持或反对的证据，但只有多个研究综合起来才能对某个问题有更为全面准确的认识（比如用元分析方法对大量同类研究的结果进行统计）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367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一</a:t>
            </a:r>
            <a:r>
              <a:rPr kumimoji="1" lang="zh-CN" altLang="en-US" dirty="0"/>
              <a:t>、</a:t>
            </a:r>
            <a:r>
              <a:rPr lang="en-US" altLang="zh-CN" i="1" dirty="0" smtClean="0"/>
              <a:t>t</a:t>
            </a:r>
            <a:r>
              <a:rPr lang="zh-CN" altLang="zh-CN" dirty="0" smtClean="0"/>
              <a:t>检验</a:t>
            </a:r>
            <a:r>
              <a:rPr lang="zh-CN" altLang="en-US" dirty="0" smtClean="0"/>
              <a:t>概述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通常用</a:t>
            </a:r>
            <a:r>
              <a:rPr lang="zh-CN" altLang="en-US" sz="2800" dirty="0"/>
              <a:t>来比较两个小组（独立或者配对）的平均水平是否有显著性</a:t>
            </a:r>
            <a:r>
              <a:rPr lang="zh-CN" altLang="en-US" sz="2800" dirty="0" smtClean="0"/>
              <a:t>差异。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 smtClean="0"/>
              <a:t>对于独立样</a:t>
            </a:r>
            <a:r>
              <a:rPr lang="zh-CN" altLang="en-US" sz="2800" dirty="0"/>
              <a:t>本</a:t>
            </a:r>
            <a:r>
              <a:rPr lang="en-US" altLang="zh-CN" sz="2800" i="1" dirty="0"/>
              <a:t>t</a:t>
            </a:r>
            <a:r>
              <a:rPr lang="zh-CN" altLang="en-US" sz="2800" dirty="0"/>
              <a:t> 检验，因变量是连续变量（例如测验分数），自变量是类别变量（例如性别、组别等</a:t>
            </a:r>
            <a:r>
              <a:rPr lang="zh-CN" altLang="en-US" sz="2800" dirty="0" smtClean="0"/>
              <a:t>）。</a:t>
            </a:r>
            <a:endParaRPr lang="en-US" altLang="zh-CN" sz="2800" dirty="0"/>
          </a:p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705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二、独立样本</a:t>
            </a:r>
            <a:r>
              <a:rPr lang="en-US" i="1" dirty="0" smtClean="0"/>
              <a:t>t</a:t>
            </a:r>
            <a:r>
              <a:rPr lang="zh-CN" altLang="en-US" dirty="0" smtClean="0"/>
              <a:t> 检验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用来检验两个独立小组的平均分是否存在显著性差异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使用前提：</a:t>
            </a:r>
            <a:r>
              <a:rPr lang="zh-CN" altLang="en-US" sz="2800" dirty="0"/>
              <a:t>独立（观测值独立，并且小组独立</a:t>
            </a:r>
            <a:r>
              <a:rPr lang="zh-CN" altLang="en-US" sz="2800" dirty="0" smtClean="0"/>
              <a:t>）</a:t>
            </a:r>
            <a:r>
              <a:rPr lang="zh-CN" altLang="en-US" sz="2800" dirty="0"/>
              <a:t>；</a:t>
            </a:r>
            <a:r>
              <a:rPr lang="zh-CN" altLang="en-US" sz="2800" dirty="0" smtClean="0"/>
              <a:t>因变量正态</a:t>
            </a:r>
            <a:r>
              <a:rPr lang="zh-CN" altLang="en-US" sz="2800" dirty="0"/>
              <a:t>分布（大样本偏离正态关系不大</a:t>
            </a:r>
            <a:r>
              <a:rPr lang="zh-CN" altLang="en-US" sz="2800" dirty="0" smtClean="0"/>
              <a:t>）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487" y="2726635"/>
            <a:ext cx="4648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6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菜单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分析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比较均值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独立样本</a:t>
            </a:r>
            <a:r>
              <a:rPr lang="en-US" sz="2800" b="1" dirty="0" smtClean="0">
                <a:solidFill>
                  <a:srgbClr val="FF0000"/>
                </a:solidFill>
              </a:rPr>
              <a:t>T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检验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需要指定进行检验的两个小组</a:t>
            </a:r>
            <a:endParaRPr lang="en-US" sz="2800" dirty="0" smtClean="0"/>
          </a:p>
          <a:p>
            <a:r>
              <a:rPr lang="zh-CN" altLang="en-US" sz="2800" dirty="0" smtClean="0"/>
              <a:t>练习：男女教师在职业倦怠感上的得分是否有显著差异？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72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800"/>
            <a:ext cx="6604000" cy="2730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35" y="3625850"/>
            <a:ext cx="51054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方差齐性检验：两组数据的方差是否存在显著性差异？检验结果对</a:t>
            </a:r>
            <a:r>
              <a:rPr lang="en-US" altLang="zh-CN" sz="2800" i="1" dirty="0" smtClean="0"/>
              <a:t>t</a:t>
            </a:r>
            <a:r>
              <a:rPr lang="zh-CN" altLang="en-US" sz="2800" dirty="0" smtClean="0"/>
              <a:t>值计算有影响。</a:t>
            </a:r>
            <a:endParaRPr lang="en-US" altLang="zh-CN" sz="2800" dirty="0" smtClean="0"/>
          </a:p>
          <a:p>
            <a:r>
              <a:rPr lang="en-US" sz="2800" dirty="0" smtClean="0"/>
              <a:t>H</a:t>
            </a:r>
            <a:r>
              <a:rPr lang="en-US" altLang="zh-CN" sz="2800" baseline="-25000" dirty="0" smtClean="0"/>
              <a:t>0</a:t>
            </a:r>
            <a:r>
              <a:rPr lang="en-US" sz="2800" dirty="0" smtClean="0"/>
              <a:t>:</a:t>
            </a:r>
            <a:r>
              <a:rPr lang="zh-CN" altLang="en-US" sz="2800" dirty="0" smtClean="0"/>
              <a:t> 两组数据的方差相等。</a:t>
            </a:r>
            <a:endParaRPr lang="en-US" altLang="zh-CN" sz="2800" dirty="0" smtClean="0"/>
          </a:p>
          <a:p>
            <a:r>
              <a:rPr lang="zh-CN" altLang="en-US" sz="2800" dirty="0" smtClean="0"/>
              <a:t>如果</a:t>
            </a:r>
            <a:r>
              <a:rPr lang="en-US" altLang="zh-CN" sz="2800" dirty="0" smtClean="0"/>
              <a:t>p &gt; .05</a:t>
            </a:r>
            <a:r>
              <a:rPr lang="zh-CN" altLang="en-US" sz="2800" dirty="0" smtClean="0"/>
              <a:t>，保留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0</a:t>
            </a:r>
            <a:r>
              <a:rPr lang="zh-CN" altLang="en-US" sz="2800" dirty="0" smtClean="0"/>
              <a:t>，看第一行结果（假设方差相同）</a:t>
            </a:r>
            <a:endParaRPr lang="en-US" altLang="zh-CN" sz="2800" dirty="0" smtClean="0"/>
          </a:p>
          <a:p>
            <a:r>
              <a:rPr lang="zh-CN" altLang="en-US" sz="2800" dirty="0" smtClean="0"/>
              <a:t>如果</a:t>
            </a:r>
            <a:r>
              <a:rPr lang="en-US" altLang="zh-CN" sz="2800" dirty="0" smtClean="0"/>
              <a:t>P &lt; .05</a:t>
            </a:r>
            <a:r>
              <a:rPr lang="zh-CN" altLang="en-US" sz="2800" dirty="0" smtClean="0"/>
              <a:t>，拒绝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0</a:t>
            </a:r>
            <a:r>
              <a:rPr lang="zh-CN" altLang="en-US" sz="2800" dirty="0" smtClean="0"/>
              <a:t>，看第二行结果 （不假设方差相同）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990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CN" i="1" dirty="0" smtClean="0"/>
          </a:p>
          <a:p>
            <a:endParaRPr lang="en-US" altLang="zh-CN" i="1" dirty="0"/>
          </a:p>
          <a:p>
            <a:endParaRPr lang="en-US" altLang="zh-CN" i="1" dirty="0" smtClean="0"/>
          </a:p>
          <a:p>
            <a:endParaRPr lang="en-US" altLang="zh-CN" i="1" dirty="0"/>
          </a:p>
          <a:p>
            <a:endParaRPr lang="en-US" altLang="zh-CN" i="1" dirty="0" smtClean="0"/>
          </a:p>
          <a:p>
            <a:endParaRPr lang="en-US" altLang="zh-CN" i="1" dirty="0"/>
          </a:p>
          <a:p>
            <a:endParaRPr lang="en-US" altLang="zh-CN" i="1" dirty="0" smtClean="0"/>
          </a:p>
          <a:p>
            <a:r>
              <a:rPr lang="en-US" altLang="zh-CN" sz="2600" i="1" dirty="0" smtClean="0"/>
              <a:t>t</a:t>
            </a:r>
            <a:r>
              <a:rPr lang="en-US" altLang="zh-CN" sz="2600" dirty="0" smtClean="0"/>
              <a:t> </a:t>
            </a:r>
            <a:r>
              <a:rPr lang="en-US" altLang="zh-CN" sz="2600" dirty="0"/>
              <a:t>(8) = 3.70, </a:t>
            </a:r>
            <a:r>
              <a:rPr lang="en-US" altLang="zh-CN" sz="2600" i="1" dirty="0"/>
              <a:t>p</a:t>
            </a:r>
            <a:r>
              <a:rPr lang="en-US" altLang="zh-CN" sz="2600" dirty="0"/>
              <a:t> = </a:t>
            </a:r>
            <a:r>
              <a:rPr lang="en-US" altLang="zh-CN" sz="2600" dirty="0" smtClean="0"/>
              <a:t>0.006, </a:t>
            </a:r>
            <a:r>
              <a:rPr lang="zh-CN" altLang="en-US" sz="2600" dirty="0"/>
              <a:t>所以总体而言职业倦怠感有显著的性别差异。结合平均分可以发现，</a:t>
            </a:r>
            <a:r>
              <a:rPr lang="zh-CN" altLang="en-US" sz="2600" dirty="0" smtClean="0"/>
              <a:t>男教师</a:t>
            </a:r>
            <a:r>
              <a:rPr lang="zh-CN" altLang="en-US" sz="2600" dirty="0"/>
              <a:t>职业倦怠感显著高于</a:t>
            </a:r>
            <a:r>
              <a:rPr lang="zh-CN" altLang="en-US" sz="2600" dirty="0" smtClean="0"/>
              <a:t>女教师</a:t>
            </a:r>
            <a:r>
              <a:rPr lang="zh-CN" altLang="en-US" sz="2600" dirty="0"/>
              <a:t>。</a:t>
            </a:r>
            <a:endParaRPr lang="en-US" altLang="zh-CN" sz="2600" dirty="0"/>
          </a:p>
          <a:p>
            <a:endParaRPr kumimoji="1"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93" y="1106281"/>
            <a:ext cx="11036300" cy="31496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371600" y="2955235"/>
            <a:ext cx="3597965" cy="759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876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三、配对样本</a:t>
            </a:r>
            <a:r>
              <a:rPr lang="en-US" altLang="zh-CN" i="1" dirty="0" smtClean="0"/>
              <a:t>t</a:t>
            </a:r>
            <a:r>
              <a:rPr lang="zh-CN" altLang="en-US" dirty="0" smtClean="0"/>
              <a:t>检验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用于检验同一批人的两组数据，或者两组有关联的人的平均水平是否存在显著差异</a:t>
            </a:r>
            <a:endParaRPr lang="en-US" altLang="zh-CN" sz="2800" dirty="0" smtClean="0"/>
          </a:p>
          <a:p>
            <a:r>
              <a:rPr lang="zh-CN" altLang="en-US" sz="2800" dirty="0" smtClean="0"/>
              <a:t>例如：某班级学生的两次测验；丈夫和妻子对于婚姻质量的评分</a:t>
            </a:r>
            <a:endParaRPr lang="en-US" altLang="zh-CN" sz="2800" dirty="0" smtClean="0"/>
          </a:p>
          <a:p>
            <a:r>
              <a:rPr lang="zh-CN" altLang="en-US" sz="2800" dirty="0" smtClean="0"/>
              <a:t>前提条件：每一对互相独立，每对数据的差值</a:t>
            </a:r>
            <a:r>
              <a:rPr lang="en-US" altLang="zh-CN" sz="2800" dirty="0" smtClean="0"/>
              <a:t>D</a:t>
            </a:r>
            <a:r>
              <a:rPr lang="zh-CN" altLang="en-US" sz="2800" dirty="0" smtClean="0"/>
              <a:t>正态分布，两批数据方差相等</a:t>
            </a:r>
            <a:endParaRPr lang="en-US" altLang="zh-CN" sz="2800" dirty="0" smtClean="0"/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菜单</a:t>
            </a:r>
            <a:r>
              <a:rPr lang="zh-CN" altLang="en-US" sz="2800" b="1" dirty="0">
                <a:solidFill>
                  <a:srgbClr val="FF0000"/>
                </a:solidFill>
              </a:rPr>
              <a:t>：分析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比较均值</a:t>
            </a:r>
            <a:r>
              <a:rPr lang="en-US" altLang="zh-CN" sz="28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成对样本</a:t>
            </a:r>
            <a:r>
              <a:rPr lang="en-US" altLang="zh-CN" sz="2800" b="1" dirty="0">
                <a:solidFill>
                  <a:srgbClr val="FF0000"/>
                </a:solidFill>
              </a:rPr>
              <a:t>T</a:t>
            </a:r>
            <a:r>
              <a:rPr lang="zh-CN" altLang="en-US" sz="2800" b="1" dirty="0">
                <a:solidFill>
                  <a:srgbClr val="FF0000"/>
                </a:solidFill>
              </a:rPr>
              <a:t>检验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</a:p>
          <a:p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612446767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122</TotalTime>
  <Words>1546</Words>
  <Application>Microsoft Macintosh PowerPoint</Application>
  <PresentationFormat>宽屏</PresentationFormat>
  <Paragraphs>117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Franklin Gothic Book</vt:lpstr>
      <vt:lpstr>Times New Roman</vt:lpstr>
      <vt:lpstr>Trebuchet MS</vt:lpstr>
      <vt:lpstr>Wingdings</vt:lpstr>
      <vt:lpstr>裁剪</vt:lpstr>
      <vt:lpstr>基于PSPP软件的 数据分析概述3</vt:lpstr>
      <vt:lpstr>第三讲</vt:lpstr>
      <vt:lpstr>一、t检验概述</vt:lpstr>
      <vt:lpstr>二、独立样本t 检验</vt:lpstr>
      <vt:lpstr>PowerPoint 演示文稿</vt:lpstr>
      <vt:lpstr>PowerPoint 演示文稿</vt:lpstr>
      <vt:lpstr>PowerPoint 演示文稿</vt:lpstr>
      <vt:lpstr>PowerPoint 演示文稿</vt:lpstr>
      <vt:lpstr>三、配对样本t检验</vt:lpstr>
      <vt:lpstr>四、方差分析</vt:lpstr>
      <vt:lpstr>PowerPoint 演示文稿</vt:lpstr>
      <vt:lpstr>PowerPoint 演示文稿</vt:lpstr>
      <vt:lpstr>PowerPoint 演示文稿</vt:lpstr>
      <vt:lpstr>PowerPoint 演示文稿</vt:lpstr>
      <vt:lpstr>五、t检验与方差分析的比较</vt:lpstr>
      <vt:lpstr>六、回归分析</vt:lpstr>
      <vt:lpstr>简单（一元）回归分析</vt:lpstr>
      <vt:lpstr>PowerPoint 演示文稿</vt:lpstr>
      <vt:lpstr>PowerPoint 演示文稿</vt:lpstr>
      <vt:lpstr>多元回归分析</vt:lpstr>
      <vt:lpstr>PowerPoint 演示文稿</vt:lpstr>
      <vt:lpstr>PowerPoint 演示文稿</vt:lpstr>
      <vt:lpstr>练习</vt:lpstr>
      <vt:lpstr>七、小结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基于PSPP软件的 数据分析概述3</dc:title>
  <dc:creator>JY</dc:creator>
  <cp:lastModifiedBy>JY</cp:lastModifiedBy>
  <cp:revision>17</cp:revision>
  <dcterms:created xsi:type="dcterms:W3CDTF">2016-06-07T11:41:20Z</dcterms:created>
  <dcterms:modified xsi:type="dcterms:W3CDTF">2016-06-07T13:44:40Z</dcterms:modified>
</cp:coreProperties>
</file>