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9D5E88-2BBB-4C26-9C76-7C0A553101AD}" type="datetimeFigureOut">
              <a:rPr lang="zh-CN" altLang="en-US" smtClean="0"/>
              <a:t>2018-9-20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7E6526-E546-41FF-BBD1-B47499EE09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教务处、教学建设项目介绍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教学技能竞赛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3" y="2060848"/>
          <a:ext cx="7632849" cy="4181667"/>
        </p:xfrm>
        <a:graphic>
          <a:graphicData uri="http://schemas.openxmlformats.org/drawingml/2006/table">
            <a:tbl>
              <a:tblPr/>
              <a:tblGrid>
                <a:gridCol w="1372410"/>
                <a:gridCol w="1673211"/>
                <a:gridCol w="1861211"/>
                <a:gridCol w="2726017"/>
              </a:tblGrid>
              <a:tr h="30624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18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教学技能奖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国家级特等奖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教师发展中心、工会、教务处每年组织评审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，评选出校级后推送到省里参加比赛。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国家级一等奖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国家级二等奖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国家级三等奖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省级特等奖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省级一等奖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省级二等奖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省级三等奖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校级特等奖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校级一等奖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0.8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校级二等奖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0.4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25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校级三等奖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0.2</a:t>
                      </a:r>
                    </a:p>
                  </a:txBody>
                  <a:tcPr marL="6651" marR="6651" marT="6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四、教学名师、教坛新秀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99592" y="2204864"/>
          <a:ext cx="7632848" cy="3378678"/>
        </p:xfrm>
        <a:graphic>
          <a:graphicData uri="http://schemas.openxmlformats.org/drawingml/2006/table">
            <a:tbl>
              <a:tblPr/>
              <a:tblGrid>
                <a:gridCol w="1372409"/>
                <a:gridCol w="1673210"/>
                <a:gridCol w="1861212"/>
                <a:gridCol w="2726017"/>
              </a:tblGrid>
              <a:tr h="563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11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教学名师、教坛新秀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国家级名师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校级每两年评选一次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1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省级名师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631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校级名师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631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省级教坛新秀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631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校级教坛新秀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五、指导大学生科技创新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55576" y="2060848"/>
          <a:ext cx="7776864" cy="3960440"/>
        </p:xfrm>
        <a:graphic>
          <a:graphicData uri="http://schemas.openxmlformats.org/drawingml/2006/table">
            <a:tbl>
              <a:tblPr/>
              <a:tblGrid>
                <a:gridCol w="1398303"/>
                <a:gridCol w="3354225"/>
                <a:gridCol w="1224136"/>
                <a:gridCol w="1800200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指导大学生科技创新（成果）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国家级学科竞赛特等奖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学科竞赛只统计纳入学校</a:t>
                      </a:r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类竞赛目录的竞赛</a:t>
                      </a:r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,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每指导一项竞赛有专门的竞赛奖励（国家级一等奖</a:t>
                      </a:r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30000/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项，省级一等奖</a:t>
                      </a:r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5000/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项）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国家级学科竞赛一等奖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国家级学科竞赛二等奖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国家级学科竞赛三等奖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省级学科竞赛特等奖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省级学科竞赛一等奖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省级学科竞赛二等奖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省级学科竞赛三等奖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教育部大学生科技创新项目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省级大学生科技创新项目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六、专业建设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27585" y="2060850"/>
          <a:ext cx="7632847" cy="3456380"/>
        </p:xfrm>
        <a:graphic>
          <a:graphicData uri="http://schemas.openxmlformats.org/drawingml/2006/table">
            <a:tbl>
              <a:tblPr/>
              <a:tblGrid>
                <a:gridCol w="1372409"/>
                <a:gridCol w="1673210"/>
                <a:gridCol w="1861211"/>
                <a:gridCol w="2726017"/>
              </a:tblGrid>
              <a:tr h="6912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专业建设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特色专业、优势专业</a:t>
                      </a:r>
                      <a:endParaRPr lang="en-US" altLang="zh-CN" sz="20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  <a:p>
                      <a:pPr algn="ctr" fontAlgn="ctr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国际化专业、应用型专业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省级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912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912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新专业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七、其他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27584" y="2132856"/>
          <a:ext cx="7416825" cy="3528392"/>
        </p:xfrm>
        <a:graphic>
          <a:graphicData uri="http://schemas.openxmlformats.org/drawingml/2006/table">
            <a:tbl>
              <a:tblPr/>
              <a:tblGrid>
                <a:gridCol w="2088232"/>
                <a:gridCol w="1800200"/>
                <a:gridCol w="1656184"/>
                <a:gridCol w="1872209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人才培养模式改革示范点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省级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校级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40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教学团队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国际级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省级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校级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处   长：毛振华</a:t>
            </a:r>
            <a:endParaRPr lang="en-US" altLang="zh-CN" dirty="0" smtClean="0"/>
          </a:p>
          <a:p>
            <a:r>
              <a:rPr lang="zh-CN" altLang="en-US" dirty="0" smtClean="0"/>
              <a:t>分   管：</a:t>
            </a:r>
            <a:r>
              <a:rPr lang="zh-CN" altLang="en-US" dirty="0" smtClean="0"/>
              <a:t>全面主持教务处</a:t>
            </a:r>
            <a:r>
              <a:rPr lang="zh-CN" altLang="en-US" dirty="0" smtClean="0"/>
              <a:t>工作</a:t>
            </a:r>
            <a:r>
              <a:rPr lang="zh-CN" altLang="en-US" dirty="0" smtClean="0"/>
              <a:t>、</a:t>
            </a:r>
            <a:r>
              <a:rPr lang="zh-CN" altLang="en-US" dirty="0" smtClean="0"/>
              <a:t>分管</a:t>
            </a:r>
            <a:r>
              <a:rPr lang="zh-CN" altLang="en-US" dirty="0" smtClean="0"/>
              <a:t>教学发展规划</a:t>
            </a:r>
            <a:r>
              <a:rPr lang="zh-CN" altLang="en-US" dirty="0" smtClean="0"/>
              <a:t>、教学</a:t>
            </a:r>
            <a:r>
              <a:rPr lang="zh-CN" altLang="en-US" dirty="0" smtClean="0"/>
              <a:t>项目</a:t>
            </a:r>
            <a:r>
              <a:rPr lang="zh-CN" altLang="en-US" dirty="0" smtClean="0"/>
              <a:t>建设、校际</a:t>
            </a:r>
            <a:r>
              <a:rPr lang="zh-CN" altLang="en-US" dirty="0" smtClean="0"/>
              <a:t>合作等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办公室：望院</a:t>
            </a:r>
            <a:r>
              <a:rPr lang="en-US" altLang="zh-CN" dirty="0" smtClean="0"/>
              <a:t>A211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altLang="zh-CN" dirty="0" smtClean="0"/>
          </a:p>
          <a:p>
            <a:r>
              <a:rPr lang="zh-CN" altLang="en-US" dirty="0" smtClean="0"/>
              <a:t>副处长：阮建苗</a:t>
            </a:r>
            <a:endParaRPr lang="en-US" altLang="zh-CN" dirty="0" smtClean="0"/>
          </a:p>
          <a:p>
            <a:r>
              <a:rPr lang="zh-CN" altLang="en-US" dirty="0" smtClean="0"/>
              <a:t>分   管：</a:t>
            </a:r>
            <a:r>
              <a:rPr lang="zh-CN" altLang="en-US" dirty="0" smtClean="0"/>
              <a:t>分管实践教学</a:t>
            </a:r>
            <a:r>
              <a:rPr lang="zh-CN" altLang="en-US" dirty="0" smtClean="0"/>
              <a:t>、学科</a:t>
            </a:r>
            <a:r>
              <a:rPr lang="zh-CN" altLang="en-US" dirty="0" smtClean="0"/>
              <a:t>竞赛、教育</a:t>
            </a:r>
            <a:r>
              <a:rPr lang="zh-CN" altLang="en-US" dirty="0" smtClean="0"/>
              <a:t>国际化等。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副处长：毛立峰</a:t>
            </a:r>
            <a:endParaRPr lang="en-US" altLang="zh-CN" dirty="0" smtClean="0"/>
          </a:p>
          <a:p>
            <a:r>
              <a:rPr lang="zh-CN" altLang="en-US" dirty="0" smtClean="0"/>
              <a:t>分   管：教务运行（排课排考）、</a:t>
            </a:r>
            <a:r>
              <a:rPr lang="zh-CN" altLang="en-US" dirty="0" smtClean="0"/>
              <a:t> </a:t>
            </a:r>
            <a:r>
              <a:rPr lang="zh-CN" altLang="en-US" dirty="0" smtClean="0"/>
              <a:t>学籍管理、教务信息化、教学数据管理等。</a:t>
            </a:r>
            <a:endParaRPr lang="en-US" altLang="zh-CN" dirty="0" smtClean="0"/>
          </a:p>
          <a:p>
            <a:r>
              <a:rPr lang="zh-CN" altLang="en-US" dirty="0" smtClean="0"/>
              <a:t>办公室：望院</a:t>
            </a:r>
            <a:r>
              <a:rPr lang="en-US" altLang="zh-CN" dirty="0" smtClean="0"/>
              <a:t>A210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教务处概况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教学建设科</a:t>
            </a:r>
            <a:endParaRPr lang="en-US" altLang="zh-CN" dirty="0" smtClean="0"/>
          </a:p>
          <a:p>
            <a:r>
              <a:rPr lang="zh-CN" altLang="en-US" dirty="0" smtClean="0"/>
              <a:t>人   员：胡琦、郑海霞</a:t>
            </a:r>
            <a:endParaRPr lang="en-US" altLang="zh-CN" dirty="0" smtClean="0"/>
          </a:p>
          <a:p>
            <a:r>
              <a:rPr lang="zh-CN" altLang="en-US" dirty="0" smtClean="0"/>
              <a:t>职   责：专业建设、教学建设项目管理、教学检查等。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实践教学科</a:t>
            </a:r>
            <a:endParaRPr lang="en-US" altLang="zh-CN" dirty="0" smtClean="0"/>
          </a:p>
          <a:p>
            <a:r>
              <a:rPr lang="zh-CN" altLang="en-US" dirty="0" smtClean="0"/>
              <a:t>人  员：姚祥燕</a:t>
            </a:r>
            <a:endParaRPr lang="en-US" altLang="zh-CN" dirty="0" smtClean="0"/>
          </a:p>
          <a:p>
            <a:r>
              <a:rPr lang="zh-CN" altLang="en-US" dirty="0" smtClean="0"/>
              <a:t>职  责：实践教学管理（教育实习、毕业实习）、学科竞赛管理、毕业论文管理、大学生创新创业项目管理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教务处概况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教务运行科</a:t>
            </a:r>
            <a:endParaRPr lang="en-US" altLang="zh-CN" dirty="0" smtClean="0"/>
          </a:p>
          <a:p>
            <a:r>
              <a:rPr lang="zh-CN" altLang="en-US" dirty="0" smtClean="0"/>
              <a:t>人   员：郑群、汤志俊、董大齐</a:t>
            </a:r>
            <a:endParaRPr lang="en-US" altLang="zh-CN" dirty="0" smtClean="0"/>
          </a:p>
          <a:p>
            <a:r>
              <a:rPr lang="zh-CN" altLang="en-US" dirty="0" smtClean="0"/>
              <a:t>职   责：学籍管理、成绩管理、公选课管理、各类考试管理、教室资源管理。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办公地点：望院</a:t>
            </a:r>
            <a:r>
              <a:rPr lang="en-US" altLang="zh-CN" dirty="0" smtClean="0"/>
              <a:t>A209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教务处概况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根据学校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浙江外国语学院绩效工资实施办法（试行）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浙外院</a:t>
            </a:r>
            <a:r>
              <a:rPr lang="en-US" altLang="zh-CN" dirty="0" smtClean="0"/>
              <a:t>【2014】31</a:t>
            </a:r>
            <a:r>
              <a:rPr lang="zh-CN" altLang="en-US" dirty="0" smtClean="0"/>
              <a:t>号文件要求，对应岗级教师每年的基本工作业绩如下：</a:t>
            </a:r>
            <a:endParaRPr lang="en-US" altLang="zh-CN" dirty="0" smtClean="0"/>
          </a:p>
          <a:p>
            <a:r>
              <a:rPr lang="zh-CN" altLang="en-US" dirty="0" smtClean="0"/>
              <a:t>岗级</a:t>
            </a:r>
            <a:r>
              <a:rPr lang="en-US" altLang="zh-CN" dirty="0" smtClean="0"/>
              <a:t>5-10</a:t>
            </a:r>
            <a:r>
              <a:rPr lang="zh-CN" altLang="en-US" dirty="0" smtClean="0"/>
              <a:t>级      </a:t>
            </a:r>
            <a:r>
              <a:rPr lang="en-US" altLang="zh-CN" dirty="0" smtClean="0"/>
              <a:t>4.8,</a:t>
            </a:r>
          </a:p>
          <a:p>
            <a:r>
              <a:rPr lang="zh-CN" altLang="en-US" dirty="0" smtClean="0"/>
              <a:t>岗级</a:t>
            </a:r>
            <a:r>
              <a:rPr lang="en-US" altLang="zh-CN" dirty="0" smtClean="0"/>
              <a:t>3- 4</a:t>
            </a:r>
            <a:r>
              <a:rPr lang="zh-CN" altLang="en-US" dirty="0" smtClean="0"/>
              <a:t>级       </a:t>
            </a:r>
            <a:r>
              <a:rPr lang="en-US" altLang="zh-CN" dirty="0" smtClean="0"/>
              <a:t>4.2</a:t>
            </a:r>
          </a:p>
          <a:p>
            <a:r>
              <a:rPr lang="zh-CN" altLang="en-US" dirty="0" smtClean="0"/>
              <a:t>岗</a:t>
            </a:r>
            <a:r>
              <a:rPr lang="zh-CN" altLang="en-US" dirty="0" smtClean="0"/>
              <a:t>级</a:t>
            </a:r>
            <a:r>
              <a:rPr lang="en-US" altLang="zh-CN" dirty="0" smtClean="0"/>
              <a:t>1- 2</a:t>
            </a:r>
            <a:r>
              <a:rPr lang="zh-CN" altLang="en-US" dirty="0" smtClean="0"/>
              <a:t>级       </a:t>
            </a:r>
            <a:r>
              <a:rPr lang="en-US" altLang="zh-CN" dirty="0" smtClean="0"/>
              <a:t>3.6</a:t>
            </a:r>
          </a:p>
          <a:p>
            <a:endParaRPr lang="en-US" altLang="zh-CN" dirty="0" smtClean="0"/>
          </a:p>
          <a:p>
            <a:r>
              <a:rPr lang="zh-CN" altLang="en-US" dirty="0" smtClean="0"/>
              <a:t>其中每</a:t>
            </a:r>
            <a:r>
              <a:rPr lang="en-US" altLang="zh-CN" dirty="0" smtClean="0"/>
              <a:t>100</a:t>
            </a:r>
            <a:r>
              <a:rPr lang="zh-CN" altLang="en-US" dirty="0" smtClean="0"/>
              <a:t>节课时当量折算为</a:t>
            </a:r>
            <a:r>
              <a:rPr lang="en-US" altLang="zh-CN" dirty="0" smtClean="0"/>
              <a:t>1</a:t>
            </a:r>
            <a:r>
              <a:rPr lang="zh-CN" altLang="en-US" dirty="0" smtClean="0"/>
              <a:t>个业绩点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教师业绩考核要求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一、课程建设</a:t>
            </a:r>
            <a:endParaRPr lang="en-US" altLang="zh-CN" dirty="0" smtClean="0"/>
          </a:p>
          <a:p>
            <a:r>
              <a:rPr lang="zh-CN" altLang="en-US" dirty="0" smtClean="0"/>
              <a:t>目前学校课程建设项目主要</a:t>
            </a:r>
            <a:r>
              <a:rPr lang="zh-CN" altLang="en-US" dirty="0" smtClean="0"/>
              <a:t>有以下几个类型：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精品</a:t>
            </a:r>
            <a:r>
              <a:rPr lang="zh-CN" altLang="en-US" dirty="0" smtClean="0"/>
              <a:t>在线开放</a:t>
            </a:r>
            <a:r>
              <a:rPr lang="zh-CN" altLang="en-US" dirty="0" smtClean="0"/>
              <a:t>课程（对接省级、国家级）</a:t>
            </a:r>
            <a:endParaRPr lang="zh-CN" altLang="en-US" dirty="0" smtClean="0"/>
          </a:p>
          <a:p>
            <a:r>
              <a:rPr lang="zh-CN" altLang="en-US" dirty="0" smtClean="0"/>
              <a:t>国学精华课程</a:t>
            </a:r>
          </a:p>
          <a:p>
            <a:r>
              <a:rPr lang="zh-CN" altLang="en-US" dirty="0" smtClean="0"/>
              <a:t>全外语课程</a:t>
            </a:r>
          </a:p>
          <a:p>
            <a:r>
              <a:rPr lang="zh-CN" altLang="en-US" dirty="0" smtClean="0"/>
              <a:t>国际化课程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教学建设项目情况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683568" y="1628800"/>
          <a:ext cx="7776865" cy="3917871"/>
        </p:xfrm>
        <a:graphic>
          <a:graphicData uri="http://schemas.openxmlformats.org/drawingml/2006/table">
            <a:tbl>
              <a:tblPr/>
              <a:tblGrid>
                <a:gridCol w="1398304"/>
                <a:gridCol w="1986072"/>
                <a:gridCol w="1008112"/>
                <a:gridCol w="1132239"/>
                <a:gridCol w="2252138"/>
              </a:tblGrid>
              <a:tr h="6912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项目经费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  <a:p>
                      <a:pPr algn="ctr" fontAlgn="ctr"/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课程建设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国家级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精品在线开放课程</a:t>
                      </a:r>
                      <a:b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</a:b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国学精华课程</a:t>
                      </a:r>
                      <a:b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</a:b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全外语课程</a:t>
                      </a:r>
                      <a:b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</a:b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国际化课程</a:t>
                      </a:r>
                      <a:endParaRPr lang="en-US" altLang="zh-CN" sz="24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每年申报</a:t>
                      </a:r>
                    </a:p>
                    <a:p>
                      <a:pPr algn="ctr" fontAlgn="ctr"/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省级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912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校级精品在线课程、全英课程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912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校级其他课程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0.8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二、教改项目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目前主要是省级和校级为主，其中省级教改是学校评选后到省里备案，所以业绩点目前按减半计算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43609" y="2132856"/>
          <a:ext cx="7200799" cy="3024336"/>
        </p:xfrm>
        <a:graphic>
          <a:graphicData uri="http://schemas.openxmlformats.org/drawingml/2006/table">
            <a:tbl>
              <a:tblPr/>
              <a:tblGrid>
                <a:gridCol w="1294725"/>
                <a:gridCol w="1578500"/>
                <a:gridCol w="976008"/>
                <a:gridCol w="1047310"/>
                <a:gridCol w="2304256"/>
              </a:tblGrid>
              <a:tr h="7560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项目经费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教改项目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国家级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一般教改项目</a:t>
                      </a:r>
                      <a:b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</a:br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课堂教学改革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项目</a:t>
                      </a:r>
                      <a:endParaRPr lang="en-US" altLang="zh-CN" sz="24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校级每年申报，省级两年一次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省部级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1.7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7560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0.3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三、教学成果奖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71600" y="2204864"/>
          <a:ext cx="7560840" cy="3581400"/>
        </p:xfrm>
        <a:graphic>
          <a:graphicData uri="http://schemas.openxmlformats.org/drawingml/2006/table">
            <a:tbl>
              <a:tblPr/>
              <a:tblGrid>
                <a:gridCol w="1242936"/>
                <a:gridCol w="1515360"/>
                <a:gridCol w="1685626"/>
                <a:gridCol w="3116918"/>
              </a:tblGrid>
              <a:tr h="3581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项目类型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级别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业绩点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备注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4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教学成果奖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国家一等奖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国家和省级教学成果奖每四年评一次，校级每两年评一次，校级一等奖以上推荐到省里评选省级成果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奖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国家二等奖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国家三等奖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省级一等奖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省级二等奖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省级三等奖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校级一等奖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校级二等奖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8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校级三等奖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697</Words>
  <Application>Microsoft Office PowerPoint</Application>
  <PresentationFormat>全屏显示(4:3)</PresentationFormat>
  <Paragraphs>222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聚合</vt:lpstr>
      <vt:lpstr>教务处、教学建设项目介绍</vt:lpstr>
      <vt:lpstr>教务处概况</vt:lpstr>
      <vt:lpstr>教务处概况</vt:lpstr>
      <vt:lpstr>教务处概况</vt:lpstr>
      <vt:lpstr>教师业绩考核要求</vt:lpstr>
      <vt:lpstr>教学建设项目情况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教学建设项目介绍</dc:title>
  <dc:creator>jwc03</dc:creator>
  <cp:lastModifiedBy>jwc03</cp:lastModifiedBy>
  <cp:revision>9</cp:revision>
  <dcterms:created xsi:type="dcterms:W3CDTF">2018-09-20T03:09:22Z</dcterms:created>
  <dcterms:modified xsi:type="dcterms:W3CDTF">2018-09-20T05:18:23Z</dcterms:modified>
</cp:coreProperties>
</file>