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3" r:id="rId3"/>
    <p:sldId id="347" r:id="rId5"/>
    <p:sldId id="290" r:id="rId6"/>
    <p:sldId id="291" r:id="rId7"/>
    <p:sldId id="292" r:id="rId8"/>
    <p:sldId id="330" r:id="rId9"/>
    <p:sldId id="331" r:id="rId10"/>
    <p:sldId id="332" r:id="rId11"/>
    <p:sldId id="293" r:id="rId12"/>
    <p:sldId id="318" r:id="rId13"/>
    <p:sldId id="299" r:id="rId14"/>
    <p:sldId id="312" r:id="rId15"/>
    <p:sldId id="338" r:id="rId16"/>
    <p:sldId id="339" r:id="rId17"/>
    <p:sldId id="302" r:id="rId18"/>
    <p:sldId id="303" r:id="rId19"/>
    <p:sldId id="337" r:id="rId20"/>
    <p:sldId id="333" r:id="rId21"/>
    <p:sldId id="345" r:id="rId22"/>
    <p:sldId id="346" r:id="rId23"/>
    <p:sldId id="307" r:id="rId24"/>
    <p:sldId id="340" r:id="rId25"/>
    <p:sldId id="341" r:id="rId26"/>
    <p:sldId id="323" r:id="rId27"/>
    <p:sldId id="324" r:id="rId28"/>
    <p:sldId id="325" r:id="rId29"/>
    <p:sldId id="326" r:id="rId30"/>
    <p:sldId id="327" r:id="rId3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81CDA7B-0155-4711-863E-17AF06094CF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2829F5C-C2E8-4BF5-8104-2A81BD6BF5D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77F72CE6-02C6-40A1-8ECE-F80F1C3834C7}" type="slidenum"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70B3CDC9-1483-4D92-A0F0-649013BAC212}" type="slidenum"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67E7-6D2F-4116-8327-BADEECB0CB1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A3D6-DEB9-4CCB-95DF-41DE370DD7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FC00-74FC-4AE5-870D-B0CED929B02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E092-FDB7-4EE9-8A76-4858475DCD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EE4A-C61B-4F64-81AA-726B4BA703B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2F39-55CC-4378-8F2F-D1FBAED934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1AB89-B369-43F1-9C4E-1B4B8182BC4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6D66-4D12-4DC1-80D0-3D28986366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84456-BF68-4019-AC8C-66467A7044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2022-9E7D-4096-9CC1-6B706F312D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6DFF-CA49-4318-90E3-71684D57A03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3DE8-7BB1-43FF-9EA9-A79F89A9B9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A763-E7B8-4AA5-AAEB-AFBC19E82FCA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A630B-E615-42C9-AB1C-1A24242230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D8AC-2E1A-4C2B-A2B5-C2CF0413284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224C6-0D21-4BE2-90AA-44B7BE38FF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7F7B-2A43-496A-B2B6-DA31B76C8679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3A86-06D8-4F0F-A479-32DBA59697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ED0E-BB11-45F3-9466-68D4F401B22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171B-9F30-4495-A6B8-51474D6F44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2A35C-C130-4F78-932D-01F01BE8942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2AE3-113A-47E2-87B7-A3A4A1B5A9D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23925E-3640-4D1F-BB26-14234947DA3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57164C-B444-4941-81D7-94AA73ACE38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slide" Target="slide22.xml"/><Relationship Id="rId4" Type="http://schemas.openxmlformats.org/officeDocument/2006/relationships/image" Target="../media/image29.png"/><Relationship Id="rId3" Type="http://schemas.openxmlformats.org/officeDocument/2006/relationships/slide" Target="slide16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0.wmf"/><Relationship Id="rId4" Type="http://schemas.openxmlformats.org/officeDocument/2006/relationships/slide" Target="slide15.xml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C10BA0-9FCB-4D37-8523-E6D933191245}" type="datetime1">
              <a:rPr lang="zh-CN" altLang="en-US" smtClean="0"/>
            </a:fld>
            <a:endParaRPr lang="en-US" altLang="zh-CN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AC15BCB-6689-4732-9B33-1BCD28D848D4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浙江外国语学院  蒋志萍</a:t>
            </a:r>
            <a:endParaRPr lang="zh-CN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714612" y="785800"/>
            <a:ext cx="3857652" cy="100012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5400" dirty="0" smtClean="0">
                <a:solidFill>
                  <a:srgbClr val="333333"/>
                </a:solidFill>
                <a:latin typeface="Antique Olive Compact"/>
                <a:ea typeface="黑体" panose="02010609060101010101" pitchFamily="2" charset="-122"/>
              </a:rPr>
              <a:t>欢迎您加入</a:t>
            </a:r>
            <a:endParaRPr lang="zh-CN" altLang="en-US" sz="5400" dirty="0" smtClean="0">
              <a:solidFill>
                <a:srgbClr val="333333"/>
              </a:solidFill>
              <a:latin typeface="Antique Olive Compact"/>
              <a:ea typeface="黑体" panose="02010609060101010101" pitchFamily="2" charset="-122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472" y="285734"/>
            <a:ext cx="26638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185737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“互帮互助三人行”学习团队</a:t>
            </a:r>
            <a:endParaRPr lang="zh-CN" altLang="en-US" sz="2400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71750"/>
            <a:ext cx="3613150" cy="18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ACE8309-18A2-4D5F-A888-F74CC1C3C8A5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5" name="矩形 4"/>
          <p:cNvSpPr/>
          <p:nvPr/>
        </p:nvSpPr>
        <p:spPr>
          <a:xfrm>
            <a:off x="285750" y="642938"/>
            <a:ext cx="5857875" cy="408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9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  摩西（律法论）</a:t>
            </a:r>
            <a:endParaRPr lang="en-US" altLang="zh-CN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  耶稣（苦难论）</a:t>
            </a:r>
            <a:endParaRPr lang="en-US" altLang="zh-CN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  马克思（资本论）</a:t>
            </a:r>
            <a:endParaRPr lang="en-US" altLang="zh-CN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  弗洛伊德（性力论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en-US" altLang="zh-CN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  爱因斯坦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相对论）</a:t>
            </a:r>
            <a:endParaRPr lang="en-US" altLang="zh-CN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1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五个犹太人与西方精神世界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8" name="标题 5"/>
          <p:cNvSpPr txBox="1"/>
          <p:nvPr/>
        </p:nvSpPr>
        <p:spPr bwMode="auto">
          <a:xfrm>
            <a:off x="642938" y="357188"/>
            <a:ext cx="6911975" cy="588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zh-CN" altLang="en-US" sz="3200" b="1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神奇的犹太人</a:t>
            </a:r>
            <a:endParaRPr lang="zh-CN" sz="3200" b="1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750" y="2894013"/>
            <a:ext cx="15716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482600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803275"/>
            <a:ext cx="15144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1660525"/>
            <a:ext cx="1428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2678113"/>
            <a:ext cx="1643062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 idx="4294967295"/>
          </p:nvPr>
        </p:nvSpPr>
        <p:spPr>
          <a:xfrm>
            <a:off x="785813" y="500063"/>
            <a:ext cx="6911975" cy="534987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3200" b="1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老子的</a:t>
            </a:r>
            <a:r>
              <a:rPr lang="en-US" altLang="zh-CN" sz="3200" b="1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3200" b="1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道德经</a:t>
            </a:r>
            <a:r>
              <a:rPr lang="en-US" altLang="zh-CN" sz="3200" b="1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endParaRPr lang="zh-CN" altLang="en-US" sz="3200" b="1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7" name="页脚占位符 4"/>
          <p:cNvSpPr txBox="1">
            <a:spLocks noGrp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DAAA37BE-7217-4B4A-993F-FAFA63A92826}" type="slidenum">
              <a:rPr lang="en-US" altLang="zh-CN"/>
            </a:fld>
            <a:endParaRPr lang="en-US" altLang="zh-CN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28688" y="857250"/>
            <a:ext cx="4214812" cy="3675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ts val="3700"/>
              </a:lnSpc>
              <a:spcBef>
                <a:spcPct val="50000"/>
              </a:spcBef>
              <a:buFont typeface="Wingdings" panose="05000000000000000000" pitchFamily="2" charset="2"/>
              <a:buChar char="u"/>
              <a:defRPr/>
            </a:pPr>
            <a:endParaRPr kumimoji="1" lang="en-US" altLang="zh-CN" sz="24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dirty="0">
                <a:solidFill>
                  <a:schemeClr val="accent5">
                    <a:lumMod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百经之首</a:t>
            </a:r>
            <a:endParaRPr kumimoji="1" lang="en-US" altLang="zh-CN" sz="2800" b="1" dirty="0">
              <a:solidFill>
                <a:schemeClr val="accent5">
                  <a:lumMod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dirty="0">
                <a:solidFill>
                  <a:schemeClr val="accent5">
                    <a:lumMod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kumimoji="1" lang="en-US" altLang="zh-CN" sz="2800" b="1" dirty="0">
                <a:solidFill>
                  <a:schemeClr val="accent5">
                    <a:lumMod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kumimoji="1" lang="zh-CN" altLang="en-US" sz="2800" b="1" dirty="0">
                <a:solidFill>
                  <a:schemeClr val="accent5">
                    <a:lumMod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道德经</a:t>
            </a:r>
            <a:r>
              <a:rPr kumimoji="1" lang="en-US" altLang="zh-CN" sz="2800" b="1" dirty="0">
                <a:solidFill>
                  <a:schemeClr val="accent5">
                    <a:lumMod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kumimoji="1" lang="zh-CN" altLang="en-US" sz="2800" b="1" dirty="0">
                <a:solidFill>
                  <a:schemeClr val="accent5">
                    <a:lumMod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是除了圣经</a:t>
            </a:r>
            <a:r>
              <a:rPr kumimoji="1" lang="en-US" altLang="zh-CN" sz="2800" b="1" dirty="0">
                <a:solidFill>
                  <a:schemeClr val="accent5">
                    <a:lumMod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kumimoji="1" lang="zh-CN" altLang="en-US" sz="2800" b="1" dirty="0">
                <a:solidFill>
                  <a:schemeClr val="accent5">
                    <a:lumMod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以外被译成外国文字发布量最多的文化名著。</a:t>
            </a:r>
            <a:endParaRPr kumimoji="1" lang="en-US" altLang="zh-CN" sz="2800" b="1" dirty="0">
              <a:solidFill>
                <a:schemeClr val="accent5">
                  <a:lumMod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defRPr/>
            </a:pPr>
            <a:endParaRPr kumimoji="1"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defRPr/>
            </a:pPr>
            <a:endParaRPr kumimoji="1"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43563" y="2036763"/>
            <a:ext cx="30194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6911975" cy="642938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老子名言</a:t>
            </a:r>
            <a:endParaRPr lang="zh-CN" altLang="en-US" sz="3600" b="1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3375" y="963613"/>
            <a:ext cx="4786313" cy="2497137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上士闻道，勤而行之；</a:t>
            </a:r>
            <a:endParaRPr lang="en-US" altLang="zh-CN" sz="2800" b="1" dirty="0" smtClean="0">
              <a:solidFill>
                <a:schemeClr val="accent1">
                  <a:lumMod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中士闻道，若存若亡；</a:t>
            </a:r>
            <a:endParaRPr lang="en-US" altLang="zh-CN" sz="2800" b="1" dirty="0" smtClean="0">
              <a:solidFill>
                <a:schemeClr val="accent1">
                  <a:lumMod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下士闻道，大笑之！</a:t>
            </a:r>
            <a:endParaRPr lang="en-US" altLang="zh-CN" sz="2800" b="1" dirty="0" smtClean="0">
              <a:solidFill>
                <a:schemeClr val="accent1">
                  <a:lumMod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不笑不足已成道。</a:t>
            </a:r>
            <a:endParaRPr lang="zh-CN" altLang="en-US" sz="2800" b="1" dirty="0">
              <a:solidFill>
                <a:schemeClr val="accent1">
                  <a:lumMod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47EC2A5-C0E7-49F2-963D-1CC444B36C77}" type="datetime1">
              <a:rPr lang="zh-CN" altLang="en-US" smtClean="0"/>
            </a:fld>
            <a:endParaRPr lang="en-US" altLang="zh-CN" smtClean="0"/>
          </a:p>
        </p:txBody>
      </p:sp>
      <p:sp>
        <p:nvSpPr>
          <p:cNvPr id="204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30BEF22-953A-480B-A30D-B09003D98FDA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204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浙江外国语学院  蒋志萍</a:t>
            </a:r>
            <a:endParaRPr lang="zh-CN" altLang="en-US" smtClean="0"/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63" y="2089150"/>
            <a:ext cx="3238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72132" y="1500180"/>
            <a:ext cx="3048003" cy="190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50004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多头绒泡菌的“决策”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742"/>
            <a:ext cx="464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多头绒泡菌无脑无神经，但是它会做出非常正确的决策！</a:t>
            </a:r>
            <a:endParaRPr lang="en-US" altLang="zh-CN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“靠近我喜欢的东西”（燕麦）</a:t>
            </a:r>
            <a:endParaRPr lang="en-US" altLang="zh-CN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与</a:t>
            </a:r>
            <a:endParaRPr lang="en-US" altLang="zh-CN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“远离我不喜欢的东西”（明亮的光线）。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29124" y="928676"/>
            <a:ext cx="39719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928676"/>
            <a:ext cx="385765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 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克燕麦</a:t>
            </a:r>
            <a:r>
              <a:rPr lang="en-US" altLang="zh-CN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 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克燕麦</a:t>
            </a:r>
            <a:r>
              <a:rPr lang="en-US" altLang="zh-CN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+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紫外线</a:t>
            </a:r>
            <a:endParaRPr lang="en-US" altLang="zh-CN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多头绒泡菌选择各占一半</a:t>
            </a:r>
            <a:endParaRPr lang="en-US" altLang="zh-CN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 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克燕麦</a:t>
            </a:r>
            <a:r>
              <a:rPr lang="en-US" altLang="zh-CN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10</a:t>
            </a:r>
            <a:r>
              <a:rPr 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克燕麦</a:t>
            </a:r>
            <a:r>
              <a:rPr lang="en-US" altLang="zh-CN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+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紫外线</a:t>
            </a:r>
            <a:endParaRPr lang="en-US" altLang="zh-CN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多头绒泡菌全部选择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克方向</a:t>
            </a:r>
            <a:endParaRPr lang="en-US" altLang="zh-CN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en-US" altLang="zh-CN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–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黑暗）（</a:t>
            </a:r>
            <a:r>
              <a:rPr 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en-US" altLang="zh-CN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–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明亮）（</a:t>
            </a:r>
            <a:r>
              <a:rPr 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zh-CN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–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黑暗）</a:t>
            </a:r>
            <a:endParaRPr lang="en-US" altLang="zh-CN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多头绒泡菌选择（</a:t>
            </a:r>
            <a:r>
              <a:rPr 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–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黑暗）是（</a:t>
            </a:r>
            <a:r>
              <a:rPr 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–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明亮）的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倍</a:t>
            </a:r>
            <a:endParaRPr lang="en-US" altLang="zh-CN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 idx="4294967295"/>
          </p:nvPr>
        </p:nvSpPr>
        <p:spPr>
          <a:xfrm>
            <a:off x="642938" y="214313"/>
            <a:ext cx="6911975" cy="534987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kumimoji="1"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“无为”与“有为”</a:t>
            </a:r>
            <a:endParaRPr lang="zh-CN" altLang="en-US" sz="3200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3" name="页脚占位符 4"/>
          <p:cNvSpPr txBox="1">
            <a:spLocks noGrp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8062148A-87C8-4626-A01A-DEBF84087E9C}" type="slidenum">
              <a:rPr lang="en-US" altLang="zh-CN"/>
            </a:fld>
            <a:endParaRPr lang="en-US" altLang="zh-CN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14375" y="803275"/>
            <a:ext cx="6715125" cy="2770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何为“无为”</a:t>
            </a:r>
            <a:endParaRPr kumimoji="1"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“有所为有所不为”</a:t>
            </a:r>
            <a:endParaRPr kumimoji="1"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“顺其自然”是教学的最高境界</a:t>
            </a:r>
            <a:endParaRPr kumimoji="1"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defRPr/>
            </a:pPr>
            <a:endParaRPr kumimoji="1"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defRPr/>
            </a:pPr>
            <a:endParaRPr kumimoji="1"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813" y="3357563"/>
            <a:ext cx="213201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286125"/>
            <a:ext cx="226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000375"/>
            <a:ext cx="185737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C:\Program Files\Microsoft Office\MEDIA\CAGCAT10\j0293234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1071563"/>
            <a:ext cx="15652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 idx="4294967295"/>
          </p:nvPr>
        </p:nvSpPr>
        <p:spPr>
          <a:xfrm>
            <a:off x="785786" y="500048"/>
            <a:ext cx="6911975" cy="534987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“木桶”原理</a:t>
            </a:r>
            <a:endParaRPr lang="zh-CN" altLang="en-US" sz="3200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7" name="页脚占位符 4"/>
          <p:cNvSpPr txBox="1">
            <a:spLocks noGrp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1BE7C56F-B448-4BA9-BC85-F3E3C258A3BA}" type="slidenum">
              <a:rPr lang="en-US" altLang="zh-CN"/>
            </a:fld>
            <a:endParaRPr lang="en-US" altLang="zh-CN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00034" y="1428742"/>
            <a:ext cx="6715125" cy="24006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木桶的水位由最短板的高度决定</a:t>
            </a:r>
            <a:endParaRPr kumimoji="1"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kumimoji="1"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“取长补短”</a:t>
            </a:r>
            <a:r>
              <a:rPr kumimoji="1"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&amp;</a:t>
            </a:r>
            <a:r>
              <a:rPr kumimoji="1"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“扬长避短”</a:t>
            </a:r>
            <a:endParaRPr kumimoji="1"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不能固化木桶原理</a:t>
            </a:r>
            <a:endParaRPr kumimoji="1"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defRPr/>
            </a:pPr>
            <a:endParaRPr kumimoji="1"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86578" y="857238"/>
            <a:ext cx="178204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000378"/>
            <a:ext cx="1914522" cy="13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 idx="4294967295"/>
          </p:nvPr>
        </p:nvSpPr>
        <p:spPr>
          <a:xfrm>
            <a:off x="714348" y="714362"/>
            <a:ext cx="7000924" cy="534987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b="1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幸福之道、成功之道</a:t>
            </a:r>
            <a:endParaRPr lang="zh-CN" altLang="en-US" b="1" dirty="0" smtClean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123" name="页脚占位符 4"/>
          <p:cNvSpPr txBox="1">
            <a:spLocks noGrp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BE9A3B17-3C84-40CB-9A57-4DAC18258C7F}" type="slidenum">
              <a:rPr lang="en-US" altLang="zh-CN"/>
            </a:fld>
            <a:endParaRPr lang="en-US" altLang="zh-CN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57224" y="1857370"/>
            <a:ext cx="5000633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5334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职业“幸福感”</a:t>
            </a:r>
            <a:endParaRPr kumimoji="1"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5334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“博弈”原则</a:t>
            </a:r>
            <a:endParaRPr kumimoji="1"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defRPr/>
            </a:pPr>
            <a:endParaRPr kumimoji="1"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29322" y="2214560"/>
            <a:ext cx="1947859" cy="19933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 idx="4294967295"/>
          </p:nvPr>
        </p:nvSpPr>
        <p:spPr>
          <a:xfrm>
            <a:off x="500034" y="357172"/>
            <a:ext cx="4000528" cy="534987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3200" b="1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职业“幸福感”</a:t>
            </a:r>
            <a:endParaRPr lang="zh-CN" altLang="en-US" sz="3200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23" name="页脚占位符 4"/>
          <p:cNvSpPr txBox="1">
            <a:spLocks noGrp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BE9A3B17-3C84-40CB-9A57-4DAC18258C7F}" type="slidenum">
              <a:rPr lang="en-US" altLang="zh-CN"/>
            </a:fld>
            <a:endParaRPr lang="en-US" altLang="zh-CN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500298" y="1214428"/>
            <a:ext cx="5929354" cy="127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5334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幸福，是指一个人的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需求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得到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满足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而产生长久的喜悦，并希望一直保持现状的心理情绪。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533400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幸福感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=R*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满足感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R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：幸福商）。</a:t>
            </a:r>
            <a:endParaRPr kumimoji="1" lang="en-US" altLang="zh-CN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flipH="1">
            <a:off x="714348" y="1357304"/>
            <a:ext cx="1357322" cy="126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2857502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66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能主观获得的幸福：</a:t>
            </a:r>
            <a:endParaRPr lang="zh-CN" altLang="en-US" b="1" dirty="0" smtClean="0">
              <a:solidFill>
                <a:srgbClr val="66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66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b="1" dirty="0" smtClean="0">
                <a:solidFill>
                  <a:srgbClr val="66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b="1" dirty="0" smtClean="0">
                <a:solidFill>
                  <a:srgbClr val="66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）保持童年的欢乐、激情、兴奋、对生活的美好感觉。</a:t>
            </a:r>
            <a:endParaRPr lang="zh-CN" altLang="en-US" b="1" dirty="0" smtClean="0">
              <a:solidFill>
                <a:srgbClr val="66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66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b="1" dirty="0" smtClean="0">
                <a:solidFill>
                  <a:srgbClr val="66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b="1" dirty="0" smtClean="0">
                <a:solidFill>
                  <a:srgbClr val="66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）在茫茫的人海中遇到爱的人。</a:t>
            </a:r>
            <a:endParaRPr lang="zh-CN" altLang="en-US" b="1" dirty="0" smtClean="0">
              <a:solidFill>
                <a:srgbClr val="66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66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b="1" dirty="0" smtClean="0">
                <a:solidFill>
                  <a:srgbClr val="66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b="1" dirty="0" smtClean="0">
                <a:solidFill>
                  <a:srgbClr val="66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）带着激情在事业中积极奋斗，每天都在获得存在的意义，不枉人生。</a:t>
            </a:r>
            <a:endParaRPr lang="zh-CN" altLang="en-US" b="1" dirty="0" smtClean="0">
              <a:solidFill>
                <a:srgbClr val="66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372350" cy="85725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技巧体验</a:t>
            </a:r>
            <a:endParaRPr lang="zh-CN" altLang="en-US" dirty="0" smtClean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0243" name="内容占位符 2"/>
          <p:cNvSpPr>
            <a:spLocks noGrp="1" noChangeArrowheads="1"/>
          </p:cNvSpPr>
          <p:nvPr>
            <p:ph idx="1"/>
          </p:nvPr>
        </p:nvSpPr>
        <p:spPr>
          <a:xfrm>
            <a:off x="928688" y="1285875"/>
            <a:ext cx="7472362" cy="7858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运用多种感官勾画最美教师形象</a:t>
            </a:r>
            <a:endParaRPr lang="zh-CN" altLang="en-US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43375" y="2071687"/>
            <a:ext cx="2071688" cy="273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9" y="2214563"/>
            <a:ext cx="1647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071687"/>
            <a:ext cx="15001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1" y="2643188"/>
            <a:ext cx="1438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3857625" cy="584200"/>
          </a:xfrm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3200" b="1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猜数字游戏</a:t>
            </a:r>
            <a:endParaRPr lang="zh-CN" altLang="en-US" sz="3200" b="1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571500" y="911225"/>
            <a:ext cx="8072438" cy="1820863"/>
          </a:xfrm>
        </p:spPr>
        <p:txBody>
          <a:bodyPr/>
          <a:lstStyle/>
          <a:p>
            <a:pPr marL="0" indent="809625" eaLnBrk="1" hangingPunct="1">
              <a:lnSpc>
                <a:spcPct val="150000"/>
              </a:lnSpc>
              <a:buFontTx/>
              <a:buNone/>
            </a:pPr>
            <a:r>
              <a:rPr lang="zh-CN" altLang="en-US" sz="2400" smtClean="0">
                <a:latin typeface="黑体" panose="02010609060101010101" pitchFamily="2" charset="-122"/>
                <a:ea typeface="黑体" panose="02010609060101010101" pitchFamily="2" charset="-122"/>
              </a:rPr>
              <a:t>请每个参与者写一个介于</a:t>
            </a:r>
            <a:r>
              <a:rPr lang="en-US" altLang="zh-CN" sz="2400" smtClean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smtClean="0">
                <a:latin typeface="黑体" panose="02010609060101010101" pitchFamily="2" charset="-122"/>
                <a:ea typeface="黑体" panose="02010609060101010101" pitchFamily="2" charset="-122"/>
              </a:rPr>
              <a:t>与</a:t>
            </a:r>
            <a:r>
              <a:rPr lang="en-US" altLang="zh-CN" sz="2400" smtClean="0">
                <a:latin typeface="黑体" panose="02010609060101010101" pitchFamily="2" charset="-122"/>
                <a:ea typeface="黑体" panose="02010609060101010101" pitchFamily="2" charset="-122"/>
              </a:rPr>
              <a:t>100</a:t>
            </a:r>
            <a:r>
              <a:rPr lang="zh-CN" altLang="en-US" sz="2400" smtClean="0">
                <a:latin typeface="黑体" panose="02010609060101010101" pitchFamily="2" charset="-122"/>
                <a:ea typeface="黑体" panose="02010609060101010101" pitchFamily="2" charset="-122"/>
              </a:rPr>
              <a:t>之间的自然数（包括</a:t>
            </a:r>
            <a:r>
              <a:rPr lang="en-US" altLang="zh-CN" sz="2400" smtClean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smtClean="0"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en-US" altLang="zh-CN" sz="2400" smtClean="0">
                <a:latin typeface="黑体" panose="02010609060101010101" pitchFamily="2" charset="-122"/>
                <a:ea typeface="黑体" panose="02010609060101010101" pitchFamily="2" charset="-122"/>
              </a:rPr>
              <a:t>100</a:t>
            </a:r>
            <a:r>
              <a:rPr lang="zh-CN" altLang="en-US" sz="2400" smtClean="0">
                <a:latin typeface="黑体" panose="02010609060101010101" pitchFamily="2" charset="-122"/>
                <a:ea typeface="黑体" panose="02010609060101010101" pitchFamily="2" charset="-122"/>
              </a:rPr>
              <a:t>在内），然后求出所有数的</a:t>
            </a:r>
            <a:r>
              <a:rPr lang="zh-CN" altLang="en-US" sz="2400" u="sng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平均数</a:t>
            </a:r>
            <a:r>
              <a:rPr lang="zh-CN" altLang="en-US" sz="2400" smtClean="0">
                <a:latin typeface="黑体" panose="02010609060101010101" pitchFamily="2" charset="-122"/>
                <a:ea typeface="黑体" panose="02010609060101010101" pitchFamily="2" charset="-122"/>
              </a:rPr>
              <a:t>，如果您写的数字最接近平均数的</a:t>
            </a:r>
            <a:r>
              <a:rPr lang="zh-CN" altLang="en-US" sz="2400" u="sng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二分之一</a:t>
            </a:r>
            <a:r>
              <a:rPr lang="zh-CN" altLang="en-US" sz="2400" smtClean="0">
                <a:latin typeface="黑体" panose="02010609060101010101" pitchFamily="2" charset="-122"/>
                <a:ea typeface="黑体" panose="02010609060101010101" pitchFamily="2" charset="-122"/>
              </a:rPr>
              <a:t>，那么您就是优胜者。</a:t>
            </a:r>
            <a:endParaRPr lang="zh-CN" altLang="en-US" sz="240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85875" y="2928938"/>
            <a:ext cx="284638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286375" y="3803650"/>
            <a:ext cx="31432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CC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摘自浙大蒋文华老师课件</a:t>
            </a:r>
            <a:endParaRPr lang="zh-CN" altLang="en-US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714375" y="1428750"/>
            <a:ext cx="8001000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</a:pP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活动一：让你感动的老师</a:t>
            </a:r>
            <a:r>
              <a:rPr lang="en-US" altLang="zh-CN" sz="320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说出来</a:t>
            </a:r>
            <a:endParaRPr lang="zh-CN" altLang="en-US" sz="3200">
              <a:solidFill>
                <a:srgbClr val="00B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533400" indent="-533400">
              <a:lnSpc>
                <a:spcPct val="150000"/>
              </a:lnSpc>
            </a:pP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活动二：形容教师的隐喻</a:t>
            </a:r>
            <a:r>
              <a:rPr lang="en-US" altLang="zh-CN" sz="320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画出来</a:t>
            </a:r>
            <a:endParaRPr lang="zh-CN" altLang="en-US" sz="3200">
              <a:solidFill>
                <a:srgbClr val="00B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533400" indent="-533400">
              <a:lnSpc>
                <a:spcPct val="150000"/>
              </a:lnSpc>
            </a:pP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活动三：赞美教师的歌曲</a:t>
            </a:r>
            <a:r>
              <a:rPr lang="en-US" altLang="zh-CN" sz="320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唱出来</a:t>
            </a:r>
            <a:endParaRPr lang="zh-CN" altLang="en-US" sz="3200">
              <a:solidFill>
                <a:srgbClr val="00B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533400" indent="-533400">
              <a:lnSpc>
                <a:spcPct val="150000"/>
              </a:lnSpc>
            </a:pP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活动四：理想教师的模样</a:t>
            </a:r>
            <a:r>
              <a:rPr lang="en-US" altLang="zh-CN" sz="320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想出来</a:t>
            </a:r>
            <a:endParaRPr lang="zh-CN" altLang="en-US" sz="3200">
              <a:solidFill>
                <a:srgbClr val="00B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813" y="500063"/>
            <a:ext cx="264687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solidFill>
                  <a:srgbClr val="0070C0"/>
                </a:solidFill>
                <a:ea typeface="黑体" panose="02010609060101010101" pitchFamily="2" charset="-122"/>
              </a:rPr>
              <a:t>分组活动</a:t>
            </a:r>
            <a:endParaRPr lang="zh-CN" altLang="en-US" dirty="0">
              <a:solidFill>
                <a:srgbClr val="0070C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脚占位符 4"/>
          <p:cNvSpPr txBox="1">
            <a:spLocks noGrp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081E524A-AADA-477D-A7B0-AA23ABA430A7}" type="slidenum">
              <a:rPr lang="en-US" altLang="zh-CN"/>
            </a:fld>
            <a:endParaRPr lang="en-US" altLang="zh-CN"/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2700338" y="1330325"/>
            <a:ext cx="5256212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谢谢您的关注</a:t>
            </a:r>
            <a:r>
              <a:rPr lang="en-US" altLang="zh-CN" sz="540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!</a:t>
            </a:r>
            <a:endParaRPr lang="en-US" altLang="zh-CN" sz="540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19460" name="Picture 8" descr="j023413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75" y="2357438"/>
            <a:ext cx="195262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500438" y="2517775"/>
            <a:ext cx="3929062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浙江外国语学院   蒋志萍</a:t>
            </a:r>
            <a:endParaRPr lang="en-US" altLang="zh-CN" sz="24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en-US" altLang="zh-CN" sz="24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en-US" altLang="zh-CN" sz="240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jzp@zisu.edu.cn</a:t>
            </a:r>
            <a:endParaRPr lang="zh-CN" altLang="en-US" sz="2400"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ACE8309-18A2-4D5F-A888-F74CC1C3C8A5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5" name="矩形 4"/>
          <p:cNvSpPr/>
          <p:nvPr/>
        </p:nvSpPr>
        <p:spPr>
          <a:xfrm>
            <a:off x="-571536" y="500048"/>
            <a:ext cx="5857875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9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endParaRPr lang="en-US" altLang="zh-CN" sz="11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8" name="标题 5"/>
          <p:cNvSpPr txBox="1"/>
          <p:nvPr/>
        </p:nvSpPr>
        <p:spPr bwMode="auto">
          <a:xfrm>
            <a:off x="571472" y="357172"/>
            <a:ext cx="6911975" cy="874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kumimoji="1"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从“失踪的弹孔”想到的</a:t>
            </a:r>
            <a:endParaRPr kumimoji="1"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endParaRPr lang="zh-CN" sz="32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43504" y="1214428"/>
            <a:ext cx="3357586" cy="227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8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1071538" y="385763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数学中枢神经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曼哈顿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7884" y="3786196"/>
            <a:ext cx="20313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亚伯拉罕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瓦尔德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48" y="357172"/>
            <a:ext cx="36957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1357304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问题：如何增加飞机的抗击打能力？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答案：在弹孔最少的地方增加防护！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714375" y="1714500"/>
            <a:ext cx="457200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 一张</a:t>
            </a: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A4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白纸</a:t>
            </a:r>
            <a:endParaRPr lang="en-US" altLang="zh-CN" sz="32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 画尽可能多的骆驼</a:t>
            </a:r>
            <a:endParaRPr lang="en-US" altLang="zh-CN" sz="32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 怎么画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813" y="588963"/>
            <a:ext cx="3278187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画骆驼比赛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338210">
            <a:off x="4878907" y="2074823"/>
            <a:ext cx="2147356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?</a:t>
            </a:r>
            <a:endParaRPr lang="zh-CN" altLang="en-US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86438" y="642938"/>
            <a:ext cx="16430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骆驼（整）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428625"/>
            <a:ext cx="7072313" cy="4191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骆驼（头）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7313" y="482600"/>
            <a:ext cx="6715125" cy="40227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骆驼（沙漠）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500063"/>
            <a:ext cx="7000875" cy="40767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5757863" cy="7572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你认为那张画得多呢？</a:t>
            </a:r>
            <a:endParaRPr lang="zh-CN" altLang="en-US" sz="3200" b="1" dirty="0" smtClean="0">
              <a:solidFill>
                <a:schemeClr val="accent2">
                  <a:lumMod val="7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3" name="图片 2" descr="骆驼（整）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1017588"/>
            <a:ext cx="3074988" cy="17272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图片 3" descr="骆驼（头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3" y="1017588"/>
            <a:ext cx="3071812" cy="17748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图片 4" descr="骆驼（沙漠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000378"/>
            <a:ext cx="3214688" cy="177323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2" descr="C:\Program Files\Microsoft Office\MEDIA\CAGCAT10\j0293240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9023" y="3857634"/>
            <a:ext cx="984446" cy="726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C10BA0-9FCB-4D37-8523-E6D933191245}" type="datetime1">
              <a:rPr lang="zh-CN" altLang="en-US" smtClean="0"/>
            </a:fld>
            <a:endParaRPr lang="en-US" altLang="zh-CN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45A8A22-8CD7-403F-B753-B59D20B296B3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浙江外国语学院  蒋志萍</a:t>
            </a:r>
            <a:endParaRPr lang="zh-CN" altLang="en-US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1472" y="785800"/>
            <a:ext cx="7358090" cy="2643206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4800" dirty="0" smtClean="0">
                <a:solidFill>
                  <a:srgbClr val="3333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激发教学潜能</a:t>
            </a:r>
            <a:br>
              <a:rPr lang="en-US" altLang="zh-CN" sz="4800" dirty="0" smtClean="0">
                <a:solidFill>
                  <a:srgbClr val="3333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en-US" altLang="zh-CN" sz="4800" dirty="0" smtClean="0">
                <a:solidFill>
                  <a:srgbClr val="3333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   </a:t>
            </a:r>
            <a:r>
              <a:rPr lang="zh-CN" altLang="en-US" sz="4800" dirty="0" smtClean="0">
                <a:solidFill>
                  <a:srgbClr val="3333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感悟教育之道</a:t>
            </a:r>
            <a:endParaRPr lang="zh-CN" altLang="en-US" sz="4000" dirty="0" smtClean="0">
              <a:solidFill>
                <a:srgbClr val="333333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142858"/>
            <a:ext cx="26638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00246"/>
            <a:ext cx="1952620" cy="146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日期占位符 3"/>
          <p:cNvSpPr txBox="1">
            <a:spLocks noGrp="1"/>
          </p:cNvSpPr>
          <p:nvPr/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4F225278-5D7A-49D7-94BA-97B8172250D2}" type="datetime1">
              <a:rPr lang="zh-CN" altLang="en-US"/>
            </a:fld>
            <a:endParaRPr lang="en-US" altLang="zh-CN"/>
          </a:p>
        </p:txBody>
      </p:sp>
      <p:sp>
        <p:nvSpPr>
          <p:cNvPr id="3075" name="页脚占位符 4"/>
          <p:cNvSpPr txBox="1">
            <a:spLocks noGrp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854112F0-8235-4CBF-87BE-CDACED6AA1BD}" type="slidenum">
              <a:rPr lang="en-US" altLang="zh-CN"/>
            </a:fld>
            <a:endParaRPr lang="en-US" altLang="zh-CN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71563" y="1500188"/>
            <a:ext cx="2143125" cy="46196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教育观念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071563" y="2428875"/>
            <a:ext cx="2143125" cy="461963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潜能激发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071563" y="3357563"/>
            <a:ext cx="2143125" cy="46196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教学之道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7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85813" y="428625"/>
            <a:ext cx="6911975" cy="573088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内容提纲</a:t>
            </a:r>
            <a:endParaRPr lang="zh-CN" altLang="en-US" sz="3600" b="1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80" name="Picture 8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43438" y="1714500"/>
            <a:ext cx="30527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 idx="4294967295"/>
          </p:nvPr>
        </p:nvSpPr>
        <p:spPr>
          <a:xfrm>
            <a:off x="5000628" y="857238"/>
            <a:ext cx="3000368" cy="100013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0070C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教育观</a:t>
            </a:r>
            <a:endParaRPr lang="zh-CN" altLang="en-US" sz="4800" b="1" dirty="0" smtClean="0">
              <a:solidFill>
                <a:srgbClr val="0070C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4099" name="页脚占位符 4"/>
          <p:cNvSpPr txBox="1">
            <a:spLocks noGrp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85ADFAE9-28A4-4C3B-AB12-EE09A228CBA2}" type="slidenum">
              <a:rPr lang="en-US" altLang="zh-CN"/>
            </a:fld>
            <a:endParaRPr lang="en-US" altLang="zh-CN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2" y="642924"/>
            <a:ext cx="3236912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428874"/>
            <a:ext cx="326707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5786" y="2714626"/>
            <a:ext cx="3500462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tabLst>
                <a:tab pos="625475" algn="l"/>
              </a:tabLst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教育的选择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tabLst>
                <a:tab pos="625475" algn="l"/>
              </a:tabLst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）由表及里的教育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tabLst>
                <a:tab pos="625475" algn="l"/>
              </a:tabLst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）由内及外的教育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 idx="4294967295"/>
          </p:nvPr>
        </p:nvSpPr>
        <p:spPr>
          <a:xfrm>
            <a:off x="3571868" y="1285866"/>
            <a:ext cx="3714776" cy="53498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0070C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学习观</a:t>
            </a:r>
            <a:endParaRPr lang="zh-CN" altLang="en-US" sz="4800" b="1" dirty="0" smtClean="0">
              <a:solidFill>
                <a:srgbClr val="0070C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6147" name="页脚占位符 4"/>
          <p:cNvSpPr txBox="1">
            <a:spLocks noGrp="1"/>
          </p:cNvSpPr>
          <p:nvPr/>
        </p:nvSpPr>
        <p:spPr bwMode="auto">
          <a:xfrm>
            <a:off x="3124200" y="4684714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/>
          <a:lstStyle/>
          <a:p>
            <a:pPr algn="ctr"/>
            <a:fld id="{B553ADFB-C270-403A-B7E9-BF743CE0A421}" type="slidenum">
              <a:rPr lang="en-US" altLang="zh-CN"/>
            </a:fld>
            <a:endParaRPr lang="en-US" altLang="zh-C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14744" y="3143254"/>
            <a:ext cx="1808225" cy="91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86130"/>
            <a:ext cx="1914525" cy="75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143254"/>
            <a:ext cx="1821656" cy="99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928676"/>
            <a:ext cx="2178629" cy="14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 idx="4294967295"/>
          </p:nvPr>
        </p:nvSpPr>
        <p:spPr>
          <a:xfrm>
            <a:off x="857224" y="857238"/>
            <a:ext cx="3857652" cy="534988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学而知</a:t>
            </a:r>
            <a:endParaRPr lang="zh-CN" altLang="en-US" sz="3200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7" name="页脚占位符 4"/>
          <p:cNvSpPr txBox="1">
            <a:spLocks noGrp="1"/>
          </p:cNvSpPr>
          <p:nvPr/>
        </p:nvSpPr>
        <p:spPr bwMode="auto">
          <a:xfrm>
            <a:off x="3124200" y="4684714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/>
          <a:lstStyle/>
          <a:p>
            <a:pPr algn="ctr"/>
            <a:fld id="{B553ADFB-C270-403A-B7E9-BF743CE0A421}" type="slidenum">
              <a:rPr lang="en-US" altLang="zh-CN"/>
            </a:fld>
            <a:endParaRPr lang="en-US" altLang="zh-CN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13302" y="2040875"/>
            <a:ext cx="5310998" cy="20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6027" y="780475"/>
            <a:ext cx="1444845" cy="151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 idx="4294967295"/>
          </p:nvPr>
        </p:nvSpPr>
        <p:spPr>
          <a:xfrm>
            <a:off x="642939" y="285750"/>
            <a:ext cx="5347483" cy="534988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习而得</a:t>
            </a:r>
            <a:r>
              <a:rPr lang="en-US" altLang="zh-CN" sz="32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主动</a:t>
            </a:r>
            <a:endParaRPr lang="zh-CN" altLang="en-US" sz="3200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7" name="页脚占位符 4"/>
          <p:cNvSpPr txBox="1">
            <a:spLocks noGrp="1"/>
          </p:cNvSpPr>
          <p:nvPr/>
        </p:nvSpPr>
        <p:spPr bwMode="auto">
          <a:xfrm>
            <a:off x="3124200" y="4684714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/>
          <a:lstStyle/>
          <a:p>
            <a:pPr algn="ctr"/>
            <a:fld id="{B553ADFB-C270-403A-B7E9-BF743CE0A421}" type="slidenum">
              <a:rPr lang="en-US" altLang="zh-CN"/>
            </a:fld>
            <a:endParaRPr lang="en-US" altLang="zh-CN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85426" y="4220150"/>
            <a:ext cx="4357687" cy="507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tabLst>
                <a:tab pos="624840" algn="l"/>
              </a:tabLst>
            </a:pP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论语：</a:t>
            </a:r>
            <a:r>
              <a:rPr lang="zh-TW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“學而時習之，不亦說乎”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5227" y="1029388"/>
            <a:ext cx="2971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4615" y="1930578"/>
            <a:ext cx="3974474" cy="15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1754" y="531005"/>
            <a:ext cx="849762" cy="109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 idx="4294967295"/>
          </p:nvPr>
        </p:nvSpPr>
        <p:spPr>
          <a:xfrm>
            <a:off x="785786" y="571486"/>
            <a:ext cx="4000528" cy="534987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b="1" dirty="0" smtClean="0">
                <a:solidFill>
                  <a:srgbClr val="0070C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激发潜能</a:t>
            </a:r>
            <a:endParaRPr lang="zh-CN" altLang="en-US" b="1" dirty="0" smtClean="0">
              <a:solidFill>
                <a:srgbClr val="0070C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5123" name="页脚占位符 4"/>
          <p:cNvSpPr txBox="1">
            <a:spLocks noGrp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BE9A3B17-3C84-40CB-9A57-4DAC18258C7F}" type="slidenum">
              <a:rPr lang="en-US" altLang="zh-CN"/>
            </a:fld>
            <a:endParaRPr lang="en-US" altLang="zh-CN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85786" y="1500180"/>
            <a:ext cx="5000633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5334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智慧从哪儿来</a:t>
            </a:r>
            <a:endParaRPr kumimoji="1"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5334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“无为”</a:t>
            </a:r>
            <a:r>
              <a: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与“有为”</a:t>
            </a:r>
            <a:endParaRPr kumimoji="1"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5334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“木桶”与“金钢钻”</a:t>
            </a:r>
            <a:endParaRPr kumimoji="1"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86446" y="1142990"/>
            <a:ext cx="21431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WPS 演示</Application>
  <PresentationFormat>全屏显示(16:9)</PresentationFormat>
  <Paragraphs>202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Antique Olive Compact</vt:lpstr>
      <vt:lpstr>黑体</vt:lpstr>
      <vt:lpstr>华文琥珀</vt:lpstr>
      <vt:lpstr>华文彩云</vt:lpstr>
      <vt:lpstr>楷体_GB2312</vt:lpstr>
      <vt:lpstr>Segoe Print</vt:lpstr>
      <vt:lpstr>微软雅黑</vt:lpstr>
      <vt:lpstr>Arial Unicode MS</vt:lpstr>
      <vt:lpstr>隶书</vt:lpstr>
      <vt:lpstr>Times New Roman</vt:lpstr>
      <vt:lpstr>新宋体</vt:lpstr>
      <vt:lpstr>Office 主题</vt:lpstr>
      <vt:lpstr>欢迎您加入</vt:lpstr>
      <vt:lpstr>猜数字游戏</vt:lpstr>
      <vt:lpstr>激发教学潜能          感悟教育之道</vt:lpstr>
      <vt:lpstr>内容提纲</vt:lpstr>
      <vt:lpstr>教育观</vt:lpstr>
      <vt:lpstr>学习观</vt:lpstr>
      <vt:lpstr>学而知</vt:lpstr>
      <vt:lpstr>习而得——主动</vt:lpstr>
      <vt:lpstr>激发潜能</vt:lpstr>
      <vt:lpstr>PowerPoint 演示文稿</vt:lpstr>
      <vt:lpstr>老子的《道德经》</vt:lpstr>
      <vt:lpstr>老子名言</vt:lpstr>
      <vt:lpstr>PowerPoint 演示文稿</vt:lpstr>
      <vt:lpstr>PowerPoint 演示文稿</vt:lpstr>
      <vt:lpstr> “无为”与“有为”</vt:lpstr>
      <vt:lpstr>“木桶”原理</vt:lpstr>
      <vt:lpstr>幸福之道、成功之道</vt:lpstr>
      <vt:lpstr>职业“幸福感”</vt:lpstr>
      <vt:lpstr>技巧体验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你认为那张画得多呢？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数学的眼光</dc:title>
  <dc:creator>User</dc:creator>
  <cp:lastModifiedBy>：）</cp:lastModifiedBy>
  <cp:revision>132</cp:revision>
  <dcterms:created xsi:type="dcterms:W3CDTF">2014-03-18T06:38:00Z</dcterms:created>
  <dcterms:modified xsi:type="dcterms:W3CDTF">2018-10-10T06:20:13Z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