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62" r:id="rId4"/>
    <p:sldId id="270" r:id="rId5"/>
    <p:sldId id="260" r:id="rId6"/>
    <p:sldId id="287" r:id="rId7"/>
    <p:sldId id="288" r:id="rId8"/>
    <p:sldId id="269" r:id="rId9"/>
    <p:sldId id="261" r:id="rId10"/>
    <p:sldId id="273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8A"/>
    <a:srgbClr val="05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044" y="-1968"/>
      </p:cViewPr>
      <p:guideLst>
        <p:guide orient="horz" pos="2215"/>
        <p:guide pos="37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6E86B1C0-9232-4307-A0F4-9327D9160F40}" type="datetimeFigureOut">
              <a:rPr lang="zh-CN" altLang="en-US"/>
            </a:fld>
            <a:endParaRPr lang="zh-CN" altLang="en-US"/>
          </a:p>
        </p:txBody>
      </p:sp>
      <p:sp>
        <p:nvSpPr>
          <p:cNvPr id="1505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C5D385C6-4204-4466-AAB4-C841C498F34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62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62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80" y="273074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074" name="内容占位符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7"/>
          <p:cNvSpPr>
            <a:spLocks noChangeArrowheads="1"/>
          </p:cNvSpPr>
          <p:nvPr userDrawn="1"/>
        </p:nvSpPr>
        <p:spPr bwMode="auto">
          <a:xfrm>
            <a:off x="0" y="741365"/>
            <a:ext cx="12192000" cy="61166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3076" name="图片 8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586" y="747713"/>
            <a:ext cx="12193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9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-1586" y="6718300"/>
            <a:ext cx="12193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930" indent="-4559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7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3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930" indent="-30353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91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3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5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730" indent="-30353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://wsc.zjnu.edu.cn/show.aspx?id=2879&amp;cid=133" TargetMode="Externa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hyperlink" Target="http://zisu.hikedu.com/" TargetMode="Externa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1555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9" y="209574"/>
            <a:ext cx="838041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4475" y="2181249"/>
            <a:ext cx="6108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图片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4384" y="-105092"/>
            <a:ext cx="334168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8079" y="715987"/>
            <a:ext cx="15128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矩形 8"/>
          <p:cNvSpPr>
            <a:spLocks noChangeArrowheads="1"/>
          </p:cNvSpPr>
          <p:nvPr/>
        </p:nvSpPr>
        <p:spPr bwMode="auto">
          <a:xfrm>
            <a:off x="5215255" y="3223895"/>
            <a:ext cx="6647180" cy="1485900"/>
          </a:xfrm>
          <a:prstGeom prst="rect">
            <a:avLst/>
          </a:prstGeom>
          <a:solidFill>
            <a:schemeClr val="tx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1560" name="文本框 16"/>
          <p:cNvSpPr txBox="1">
            <a:spLocks noChangeArrowheads="1"/>
          </p:cNvSpPr>
          <p:nvPr/>
        </p:nvSpPr>
        <p:spPr bwMode="auto">
          <a:xfrm>
            <a:off x="5827728" y="3198190"/>
            <a:ext cx="5402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国际交流合作处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0"/>
          <p:cNvGrpSpPr/>
          <p:nvPr/>
        </p:nvGrpSpPr>
        <p:grpSpPr bwMode="auto">
          <a:xfrm>
            <a:off x="8913495" y="5622925"/>
            <a:ext cx="1513205" cy="955675"/>
            <a:chOff x="0" y="0"/>
            <a:chExt cx="1512168" cy="1512168"/>
          </a:xfrm>
        </p:grpSpPr>
        <p:sp>
          <p:nvSpPr>
            <p:cNvPr id="154642" name="圆角矩形 51"/>
            <p:cNvSpPr>
              <a:spLocks noChangeArrowheads="1"/>
            </p:cNvSpPr>
            <p:nvPr/>
          </p:nvSpPr>
          <p:spPr bwMode="auto">
            <a:xfrm>
              <a:off x="0" y="0"/>
              <a:ext cx="1512168" cy="1512168"/>
            </a:xfrm>
            <a:prstGeom prst="roundRect">
              <a:avLst>
                <a:gd name="adj" fmla="val 11829"/>
              </a:avLst>
            </a:prstGeom>
            <a:solidFill>
              <a:srgbClr val="225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4644" name="文本框 53"/>
            <p:cNvSpPr txBox="1">
              <a:spLocks noChangeArrowheads="1"/>
            </p:cNvSpPr>
            <p:nvPr/>
          </p:nvSpPr>
          <p:spPr bwMode="auto">
            <a:xfrm>
              <a:off x="36450" y="270759"/>
              <a:ext cx="1440160" cy="97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范馨予</a:t>
              </a:r>
              <a:endPara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2018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882255" y="3977640"/>
            <a:ext cx="3121660" cy="568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 rot="2734292">
            <a:off x="5421295" y="3194107"/>
            <a:ext cx="1480889" cy="1725917"/>
          </a:xfrm>
          <a:prstGeom prst="rect">
            <a:avLst/>
          </a:prstGeom>
          <a:solidFill>
            <a:srgbClr val="052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2578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2596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部门介绍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2597" name="图片 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79" name="组合 3"/>
          <p:cNvGrpSpPr/>
          <p:nvPr/>
        </p:nvGrpSpPr>
        <p:grpSpPr bwMode="auto">
          <a:xfrm>
            <a:off x="1108075" y="1920171"/>
            <a:ext cx="4464684" cy="2877339"/>
            <a:chOff x="0" y="-166850"/>
            <a:chExt cx="2606968" cy="1958093"/>
          </a:xfrm>
        </p:grpSpPr>
        <p:sp>
          <p:nvSpPr>
            <p:cNvPr id="152592" name="矩形 2"/>
            <p:cNvSpPr>
              <a:spLocks noChangeArrowheads="1"/>
            </p:cNvSpPr>
            <p:nvPr/>
          </p:nvSpPr>
          <p:spPr bwMode="auto">
            <a:xfrm rot="2734292">
              <a:off x="0" y="0"/>
              <a:ext cx="1007778" cy="1007778"/>
            </a:xfrm>
            <a:prstGeom prst="rect">
              <a:avLst/>
            </a:prstGeom>
            <a:solidFill>
              <a:srgbClr val="1E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2593" name="矩形 6"/>
            <p:cNvSpPr>
              <a:spLocks noChangeArrowheads="1"/>
            </p:cNvSpPr>
            <p:nvPr/>
          </p:nvSpPr>
          <p:spPr bwMode="auto">
            <a:xfrm rot="2734292">
              <a:off x="757707" y="783465"/>
              <a:ext cx="1007778" cy="1007778"/>
            </a:xfrm>
            <a:prstGeom prst="rect">
              <a:avLst/>
            </a:prstGeom>
            <a:solidFill>
              <a:srgbClr val="052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2595" name="矩形 8"/>
            <p:cNvSpPr>
              <a:spLocks noChangeArrowheads="1"/>
            </p:cNvSpPr>
            <p:nvPr/>
          </p:nvSpPr>
          <p:spPr bwMode="auto">
            <a:xfrm rot="2734292">
              <a:off x="1599190" y="-166850"/>
              <a:ext cx="1007778" cy="1007778"/>
            </a:xfrm>
            <a:prstGeom prst="rect">
              <a:avLst/>
            </a:prstGeom>
            <a:solidFill>
              <a:srgbClr val="1E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8" name="文本框 10"/>
          <p:cNvSpPr txBox="1">
            <a:spLocks noChangeArrowheads="1"/>
          </p:cNvSpPr>
          <p:nvPr/>
        </p:nvSpPr>
        <p:spPr bwMode="auto">
          <a:xfrm>
            <a:off x="7559675" y="2061210"/>
            <a:ext cx="363093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indent="-228600" eaLnBrk="1" hangingPunct="1">
              <a:buAutoNum type="arabicPeriod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国境外校际合作交流。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1" hangingPunct="1">
              <a:buAutoNum type="arabicPeriod"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中外合作办学项目、境外办学项目、孔子学院项目、主（承）办的国际会议等的申报与管理。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1" hangingPunct="1">
              <a:buAutoNum type="arabicPeriod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学生长短期出国境项目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1" hangingPunct="1">
              <a:buAutoNum type="arabicPeriod"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因公临时出国（境）团组的任务报批与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1" hangingPunct="1">
              <a:buAutoNum type="arabicPeriod"/>
            </a:pP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长短期外国(含港澳台)专家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2581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9908" y="2330792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5" name="文本框 15"/>
          <p:cNvSpPr txBox="1">
            <a:spLocks noChangeArrowheads="1"/>
          </p:cNvSpPr>
          <p:nvPr/>
        </p:nvSpPr>
        <p:spPr bwMode="auto">
          <a:xfrm>
            <a:off x="3937635" y="2522220"/>
            <a:ext cx="14681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孔子学院项目办公室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86" name="文本框 16"/>
          <p:cNvSpPr txBox="1">
            <a:spLocks noChangeArrowheads="1"/>
          </p:cNvSpPr>
          <p:nvPr/>
        </p:nvSpPr>
        <p:spPr bwMode="auto">
          <a:xfrm>
            <a:off x="5790568" y="4117035"/>
            <a:ext cx="74136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国际学院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87" name="文本框 17"/>
          <p:cNvSpPr txBox="1">
            <a:spLocks noChangeArrowheads="1"/>
          </p:cNvSpPr>
          <p:nvPr/>
        </p:nvSpPr>
        <p:spPr bwMode="auto">
          <a:xfrm>
            <a:off x="2766695" y="4117340"/>
            <a:ext cx="11487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港澳台事务办公室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88" name="文本框 18"/>
          <p:cNvSpPr txBox="1">
            <a:spLocks noChangeArrowheads="1"/>
          </p:cNvSpPr>
          <p:nvPr/>
        </p:nvSpPr>
        <p:spPr bwMode="auto">
          <a:xfrm>
            <a:off x="1435735" y="2849880"/>
            <a:ext cx="11099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国际交流与合作处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89" name="文本框 19"/>
          <p:cNvSpPr txBox="1">
            <a:spLocks noChangeArrowheads="1"/>
          </p:cNvSpPr>
          <p:nvPr/>
        </p:nvSpPr>
        <p:spPr bwMode="auto">
          <a:xfrm>
            <a:off x="7881939" y="1279855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主要职能介绍：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8163" y="3502367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18978" y="1987892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6793" y="3410927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2669540" y="5474335"/>
            <a:ext cx="3355340" cy="923290"/>
            <a:chOff x="11927" y="5169"/>
            <a:chExt cx="5284" cy="1454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 rot="5400000">
              <a:off x="13842" y="3254"/>
              <a:ext cx="1455" cy="5284"/>
            </a:xfrm>
            <a:prstGeom prst="rect">
              <a:avLst/>
            </a:prstGeom>
            <a:solidFill>
              <a:srgbClr val="052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6" name="图片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479" y="5372"/>
              <a:ext cx="890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16"/>
            <p:cNvSpPr txBox="1">
              <a:spLocks noChangeArrowheads="1"/>
            </p:cNvSpPr>
            <p:nvPr/>
          </p:nvSpPr>
          <p:spPr bwMode="auto">
            <a:xfrm>
              <a:off x="13993" y="5504"/>
              <a:ext cx="2555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处长：李执桃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92135" y="5091430"/>
            <a:ext cx="3354070" cy="1480820"/>
            <a:chOff x="11928" y="7288"/>
            <a:chExt cx="5282" cy="2332"/>
          </a:xfrm>
        </p:grpSpPr>
        <p:sp>
          <p:nvSpPr>
            <p:cNvPr id="9" name="矩形 2"/>
            <p:cNvSpPr>
              <a:spLocks noChangeArrowheads="1"/>
            </p:cNvSpPr>
            <p:nvPr/>
          </p:nvSpPr>
          <p:spPr bwMode="auto">
            <a:xfrm rot="5400000">
              <a:off x="13403" y="5813"/>
              <a:ext cx="2332" cy="5283"/>
            </a:xfrm>
            <a:prstGeom prst="rect">
              <a:avLst/>
            </a:prstGeom>
            <a:solidFill>
              <a:srgbClr val="1E6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0" name="图片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09" y="7891"/>
              <a:ext cx="960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文本框 16"/>
          <p:cNvSpPr txBox="1">
            <a:spLocks noChangeArrowheads="1"/>
          </p:cNvSpPr>
          <p:nvPr/>
        </p:nvSpPr>
        <p:spPr bwMode="auto">
          <a:xfrm>
            <a:off x="9317355" y="5246370"/>
            <a:ext cx="168719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望院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A208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88218248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utoUpdateAnimBg="0"/>
      <p:bldP spid="15" grpId="0" animBg="1"/>
      <p:bldP spid="152588" grpId="0"/>
      <p:bldP spid="152587" grpId="0"/>
      <p:bldP spid="152585" grpId="0"/>
      <p:bldP spid="1525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4654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因公出国境业务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4655" name="图片 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2" name="TextBox 35"/>
          <p:cNvSpPr txBox="1">
            <a:spLocks noChangeArrowheads="1"/>
          </p:cNvSpPr>
          <p:nvPr/>
        </p:nvSpPr>
        <p:spPr bwMode="auto">
          <a:xfrm>
            <a:off x="7554595" y="941705"/>
            <a:ext cx="405320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因公出国境的定义：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受学校派遣，以执行公务为目的，出访时间、出访国家（地区）、出访路线等均有严格规定的非个人支付费用的出国（境）活动，包括执行3 个月以内的因公临时出国（境）考察访问、参加学术会议、培训等任务和3 个月以上（含3 个月）的访学进修、派驻海外等任务。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3" name="TextBox 35"/>
          <p:cNvSpPr txBox="1">
            <a:spLocks noChangeArrowheads="1"/>
          </p:cNvSpPr>
          <p:nvPr/>
        </p:nvSpPr>
        <p:spPr bwMode="auto">
          <a:xfrm>
            <a:off x="7657165" y="4269129"/>
            <a:ext cx="41481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短期：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天以内  国际处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4" name="TextBox 35"/>
          <p:cNvSpPr txBox="1">
            <a:spLocks noChangeArrowheads="1"/>
          </p:cNvSpPr>
          <p:nvPr/>
        </p:nvSpPr>
        <p:spPr bwMode="auto">
          <a:xfrm>
            <a:off x="7657165" y="5566415"/>
            <a:ext cx="414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长期：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天以上  人事处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85" name="图片 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4524" y="2071712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图片 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9598" y="3637304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图片 6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2134" y="5363210"/>
            <a:ext cx="62865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画布 158"/>
          <p:cNvGrpSpPr/>
          <p:nvPr/>
        </p:nvGrpSpPr>
        <p:grpSpPr>
          <a:xfrm>
            <a:off x="67310" y="519430"/>
            <a:ext cx="7019290" cy="6099810"/>
            <a:chOff x="0" y="0"/>
            <a:chExt cx="6827520" cy="9715500"/>
          </a:xfrm>
        </p:grpSpPr>
        <p:sp>
          <p:nvSpPr>
            <p:cNvPr id="2" name="画布 158"/>
            <p:cNvSpPr/>
            <p:nvPr/>
          </p:nvSpPr>
          <p:spPr>
            <a:xfrm>
              <a:off x="0" y="0"/>
              <a:ext cx="6827520" cy="9715500"/>
            </a:xfr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cxnSp>
          <p:nvCxnSpPr>
            <p:cNvPr id="3" name="直线 160"/>
            <p:cNvCxnSpPr/>
            <p:nvPr/>
          </p:nvCxnSpPr>
          <p:spPr>
            <a:xfrm>
              <a:off x="846455" y="2876550"/>
              <a:ext cx="8890" cy="61849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4" name="自选图形 161"/>
            <p:cNvSpPr/>
            <p:nvPr/>
          </p:nvSpPr>
          <p:spPr>
            <a:xfrm>
              <a:off x="0" y="3498850"/>
              <a:ext cx="1714500" cy="70294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marL="1270" indent="-114300"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考察访问类团组==》国际处上报至浙江省财政厅；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L="1270" indent="-114300"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教学科研类团组==》国际处审核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marL="20320" indent="-133350" algn="ctr"/>
              <a:r>
                <a:rPr lang="en-US" altLang="zh-CN" sz="105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5" name="直线 162"/>
            <p:cNvCxnSpPr/>
            <p:nvPr/>
          </p:nvCxnSpPr>
          <p:spPr>
            <a:xfrm>
              <a:off x="845820" y="4213225"/>
              <a:ext cx="635" cy="39687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6" name="自选图形 163"/>
            <p:cNvSpPr/>
            <p:nvPr/>
          </p:nvSpPr>
          <p:spPr>
            <a:xfrm>
              <a:off x="0" y="4610100"/>
              <a:ext cx="1930400" cy="73533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考察访问类团组==》省财政厅审批同意；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1270" indent="-114300"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教学科研类团组==》学校审批同意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just"/>
              <a:r>
                <a:rPr lang="en-US" altLang="zh-CN" sz="105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7" name="直线 164"/>
            <p:cNvCxnSpPr/>
            <p:nvPr/>
          </p:nvCxnSpPr>
          <p:spPr>
            <a:xfrm>
              <a:off x="847090" y="5345430"/>
              <a:ext cx="635" cy="5245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8" name="自选图形 165"/>
            <p:cNvSpPr/>
            <p:nvPr/>
          </p:nvSpPr>
          <p:spPr>
            <a:xfrm>
              <a:off x="9525" y="5840730"/>
              <a:ext cx="1714500" cy="48133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just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国际处通知出访人员领取经费预算审核表；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" name="自选图形 168"/>
            <p:cNvSpPr/>
            <p:nvPr/>
          </p:nvSpPr>
          <p:spPr>
            <a:xfrm>
              <a:off x="2103120" y="2082800"/>
              <a:ext cx="3771265" cy="27432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900" kern="1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填写出国（境）人员校内审批表</a:t>
              </a:r>
              <a:endParaRPr lang="en-US" altLang="zh-CN" sz="2400" b="1" kern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10" name="直线 169"/>
            <p:cNvCxnSpPr/>
            <p:nvPr/>
          </p:nvCxnSpPr>
          <p:spPr>
            <a:xfrm>
              <a:off x="4160520" y="2357120"/>
              <a:ext cx="635" cy="1987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11" name="自选图形 170"/>
            <p:cNvSpPr/>
            <p:nvPr/>
          </p:nvSpPr>
          <p:spPr>
            <a:xfrm>
              <a:off x="2103120" y="2555875"/>
              <a:ext cx="3771265" cy="29718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经申请人所在学院、单位（部门）签字盖章同意；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" name="自选图形 172"/>
            <p:cNvSpPr/>
            <p:nvPr/>
          </p:nvSpPr>
          <p:spPr>
            <a:xfrm>
              <a:off x="4208145" y="3869690"/>
              <a:ext cx="1218565" cy="29781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>
                <a:lnSpc>
                  <a:spcPts val="700"/>
                </a:lnSpc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材料送组织部审批同意；</a:t>
              </a:r>
              <a:endParaRPr lang="en-US" altLang="zh-CN" sz="900" kern="0" spc="-9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3" name="自选图形 174"/>
            <p:cNvSpPr/>
            <p:nvPr/>
          </p:nvSpPr>
          <p:spPr>
            <a:xfrm>
              <a:off x="2112645" y="5972175"/>
              <a:ext cx="3771265" cy="36195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l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900" kern="1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填写：因公出国、赴港澳任务审批表；赴台人员填写赴台请示文件。</a:t>
              </a:r>
              <a:endParaRPr lang="en-US" altLang="zh-CN" sz="900" kern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材料送组织部审批备案；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algn="ctr"/>
              <a:r>
                <a:rPr lang="en-US" altLang="zh-CN" sz="105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4" name="自选图形 182"/>
            <p:cNvSpPr/>
            <p:nvPr/>
          </p:nvSpPr>
          <p:spPr>
            <a:xfrm>
              <a:off x="617220" y="6560185"/>
              <a:ext cx="4799965" cy="29718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>
                <a:lnSpc>
                  <a:spcPts val="700"/>
                </a:lnSpc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国际处（港澳台办）对出访团组进行公示，并汇总经费预算审核表上报上级主管部门审批；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15" name="直线 183"/>
            <p:cNvCxnSpPr/>
            <p:nvPr/>
          </p:nvCxnSpPr>
          <p:spPr>
            <a:xfrm flipV="1">
              <a:off x="1724025" y="6057265"/>
              <a:ext cx="388620" cy="6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16" name="自选图形 185"/>
            <p:cNvSpPr/>
            <p:nvPr/>
          </p:nvSpPr>
          <p:spPr>
            <a:xfrm>
              <a:off x="619125" y="7207885"/>
              <a:ext cx="4799965" cy="29527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通知出访人员办理证照及签证（签注）手续，办理换汇手续，并进行行前教育；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7" name="自选图形 187"/>
            <p:cNvSpPr/>
            <p:nvPr/>
          </p:nvSpPr>
          <p:spPr>
            <a:xfrm>
              <a:off x="617220" y="8379460"/>
              <a:ext cx="4799965" cy="47434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just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回境后5个工作日内上交如下材料并进行公示：1、护照（通行证）；2、</a:t>
              </a:r>
              <a:r>
                <a:rPr lang="en-US" altLang="zh-CN" sz="900" u="sng" kern="1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  <a:hlinkClick r:id="rId5"/>
                </a:rPr>
                <a:t>填写出</a:t>
              </a:r>
              <a:r>
                <a:rPr lang="en-US" altLang="zh-CN" sz="900" kern="1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访总结，</a:t>
              </a:r>
              <a:r>
                <a:rPr lang="en-US" altLang="zh-CN" sz="900" ker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纸质稿</a:t>
              </a:r>
              <a:r>
                <a:rPr lang="en-US" altLang="zh-CN" sz="900" b="1" ker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（含团组负责人手写签字）</a:t>
              </a:r>
              <a:r>
                <a:rPr lang="en-US" altLang="zh-CN" sz="900" ker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和</a:t>
              </a:r>
              <a:r>
                <a:rPr lang="en-US" altLang="zh-CN" sz="900" kern="1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电子稿（发送至international@zisu.edu.cn）。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8" name="自选图形 188"/>
            <p:cNvSpPr/>
            <p:nvPr/>
          </p:nvSpPr>
          <p:spPr>
            <a:xfrm>
              <a:off x="188595" y="1400175"/>
              <a:ext cx="1416685" cy="501015"/>
            </a:xfrm>
            <a:prstGeom prst="flowChartProcess">
              <a:avLst/>
            </a:prstGeom>
            <a:noFill/>
            <a:ln w="9525">
              <a:noFill/>
            </a:ln>
          </p:spPr>
          <p:txBody>
            <a:bodyPr upright="1"/>
            <a:lstStyle/>
            <a:p>
              <a:pPr algn="l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200" kern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Times New Roman" panose="02020603050405020304"/>
                </a:rPr>
                <a:t>流程一：经费审批</a:t>
              </a:r>
              <a:endParaRPr lang="en-US" altLang="zh-CN" sz="1200" ker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19" name="自选图形 189"/>
            <p:cNvSpPr/>
            <p:nvPr/>
          </p:nvSpPr>
          <p:spPr>
            <a:xfrm>
              <a:off x="617220" y="7788910"/>
              <a:ext cx="4799965" cy="29527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/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出国（境）执行任务，并进行动态管理；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0" name="文本框 192"/>
            <p:cNvSpPr txBox="1"/>
            <p:nvPr/>
          </p:nvSpPr>
          <p:spPr>
            <a:xfrm>
              <a:off x="2894965" y="4594860"/>
              <a:ext cx="1942465" cy="29972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>
                <a:lnSpc>
                  <a:spcPts val="700"/>
                </a:lnSpc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分管国际工作 </a:t>
              </a:r>
              <a:r>
                <a:rPr lang="en-US" altLang="zh-CN" sz="900" kern="0" spc="-9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校 领 导 签 字 同 意；</a:t>
              </a:r>
              <a:endParaRPr lang="en-US" altLang="zh-CN" sz="900" kern="0" spc="-9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ctr">
                <a:lnSpc>
                  <a:spcPts val="700"/>
                </a:lnSpc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grpSp>
          <p:nvGrpSpPr>
            <p:cNvPr id="21" name="组合 22"/>
            <p:cNvGrpSpPr/>
            <p:nvPr/>
          </p:nvGrpSpPr>
          <p:grpSpPr>
            <a:xfrm>
              <a:off x="2265045" y="3547110"/>
              <a:ext cx="1335405" cy="645795"/>
              <a:chOff x="7320" y="5633"/>
              <a:chExt cx="2103" cy="1017"/>
            </a:xfrm>
          </p:grpSpPr>
          <p:sp>
            <p:nvSpPr>
              <p:cNvPr id="22" name="文本框 194"/>
              <p:cNvSpPr txBox="1"/>
              <p:nvPr/>
            </p:nvSpPr>
            <p:spPr>
              <a:xfrm>
                <a:off x="7320" y="5633"/>
                <a:ext cx="675" cy="1017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upright="1"/>
              <a:lstStyle/>
              <a:p>
                <a:pPr algn="dist">
                  <a:lnSpc>
                    <a:spcPts val="700"/>
                  </a:lnSpc>
                </a:pPr>
                <a:r>
                  <a:rPr lang="en-US" altLang="zh-CN" sz="900" kern="0" spc="-8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普通</a:t>
                </a:r>
                <a:endPara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algn="dist">
                  <a:lnSpc>
                    <a:spcPts val="700"/>
                  </a:lnSpc>
                </a:pPr>
                <a:r>
                  <a:rPr lang="en-US" altLang="zh-CN" sz="900" kern="0" spc="-8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人员</a:t>
                </a:r>
                <a:endPara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algn="dist">
                  <a:lnSpc>
                    <a:spcPts val="700"/>
                  </a:lnSpc>
                </a:pPr>
                <a:r>
                  <a:rPr lang="en-US" altLang="zh-CN" sz="900" kern="0" spc="-8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团组</a:t>
                </a:r>
                <a:endPara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  <p:cxnSp>
            <p:nvCxnSpPr>
              <p:cNvPr id="23" name="直线 196"/>
              <p:cNvCxnSpPr/>
              <p:nvPr/>
            </p:nvCxnSpPr>
            <p:spPr>
              <a:xfrm>
                <a:off x="7995" y="6215"/>
                <a:ext cx="1428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sp>
          <p:nvSpPr>
            <p:cNvPr id="24" name="自选图形 199"/>
            <p:cNvSpPr/>
            <p:nvPr/>
          </p:nvSpPr>
          <p:spPr>
            <a:xfrm>
              <a:off x="2103120" y="3050540"/>
              <a:ext cx="3771265" cy="29781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ctr">
                <a:lnSpc>
                  <a:spcPts val="700"/>
                </a:lnSpc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国际处（港澳台办）审批同意；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algn="ctr">
                <a:lnSpc>
                  <a:spcPts val="700"/>
                </a:lnSpc>
              </a:pPr>
              <a:r>
                <a:rPr lang="en-US" altLang="zh-CN" sz="105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algn="l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05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25" name="直线 200"/>
            <p:cNvCxnSpPr/>
            <p:nvPr/>
          </p:nvCxnSpPr>
          <p:spPr>
            <a:xfrm>
              <a:off x="4160520" y="2852420"/>
              <a:ext cx="635" cy="1981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6" name="自选图形 201"/>
            <p:cNvSpPr/>
            <p:nvPr/>
          </p:nvSpPr>
          <p:spPr>
            <a:xfrm>
              <a:off x="45720" y="1783080"/>
              <a:ext cx="1714500" cy="107442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just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填写：省本级因公临时出国经费预算审核表和经费明细表（国际处网站下载）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just"/>
              <a:r>
                <a:rPr lang="en-US" altLang="zh-CN" sz="900" b="1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（出访91天及以上团组，不需走该审批流程）</a:t>
              </a:r>
              <a:endParaRPr lang="en-US" altLang="zh-CN" sz="900" b="1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27" name="自选图形 265"/>
            <p:cNvSpPr/>
            <p:nvPr/>
          </p:nvSpPr>
          <p:spPr>
            <a:xfrm>
              <a:off x="351790" y="128270"/>
              <a:ext cx="5580380" cy="1425575"/>
            </a:xfrm>
            <a:prstGeom prst="flowChartProcess">
              <a:avLst/>
            </a:prstGeom>
            <a:noFill/>
            <a:ln w="9525">
              <a:noFill/>
            </a:ln>
          </p:spPr>
          <p:txBody>
            <a:bodyPr upright="1"/>
            <a:lstStyle/>
            <a:p>
              <a:pPr algn="ctr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Times New Roman" panose="02020603050405020304"/>
                </a:rPr>
                <a:t>   附件一、因公临时出国境团组手续办理流程</a:t>
              </a:r>
              <a:endParaRPr lang="en-US" altLang="zh-CN" sz="1600" ker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l">
                <a:tabLst>
                  <a:tab pos="206375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000" kern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Times New Roman" panose="02020603050405020304"/>
                </a:rPr>
                <a:t>	为预留足够的时间办理护照及签证（注）手续，请尽量提前办理，如赴台湾、美国等国家（地区）需提前三个月，其他国家（地区）需提前两个月以上办理（因公出国、赴港澳人员得到邀请函后，即可办理； 赴台人员需拿到台方邀请函以及入台许可证，方能办理）。</a:t>
              </a:r>
              <a:endParaRPr lang="en-US" altLang="zh-CN" sz="1000" ker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l">
                <a:tabLst>
                  <a:tab pos="206375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000" kern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Times New Roman" panose="02020603050405020304"/>
                </a:rPr>
                <a:t>	 手续办理所需表格均可在国际处官网gjc.zisu.edu.cn</a:t>
              </a:r>
              <a:r>
                <a:rPr lang="en-US" altLang="zh-CN" sz="1000" kern="0">
                  <a:latin typeface="Arial" panose="020B0604020202020204"/>
                  <a:ea typeface="黑体" panose="02010609060101010101" charset="-122"/>
                  <a:cs typeface="Arial" panose="020B0604020202020204"/>
                  <a:sym typeface="Times New Roman" panose="02020603050405020304"/>
                </a:rPr>
                <a:t>→表格下载→因公出国目录下载。</a:t>
              </a:r>
              <a:endParaRPr lang="en-US" altLang="zh-CN" sz="1000" ker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l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200" kern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Times New Roman" panose="02020603050405020304"/>
                </a:rPr>
                <a:t> </a:t>
              </a:r>
              <a:endParaRPr lang="en-US" altLang="zh-CN" sz="1200" ker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sp>
          <p:nvSpPr>
            <p:cNvPr id="28" name="文本框 268"/>
            <p:cNvSpPr txBox="1"/>
            <p:nvPr/>
          </p:nvSpPr>
          <p:spPr>
            <a:xfrm>
              <a:off x="4208145" y="5231130"/>
              <a:ext cx="1334135" cy="2921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dist">
                <a:lnSpc>
                  <a:spcPts val="700"/>
                </a:lnSpc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 spc="-9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党委会同意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29" name="直线 273"/>
            <p:cNvCxnSpPr/>
            <p:nvPr/>
          </p:nvCxnSpPr>
          <p:spPr>
            <a:xfrm flipH="1">
              <a:off x="3600450" y="3348355"/>
              <a:ext cx="635" cy="124650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30" name="自选图形 276"/>
            <p:cNvSpPr/>
            <p:nvPr/>
          </p:nvSpPr>
          <p:spPr>
            <a:xfrm>
              <a:off x="617220" y="9140190"/>
              <a:ext cx="4799965" cy="46926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just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900" ker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费用决算：填写经费决算表（http://gjc.zisu.edu.cn/detail.aspx?nid=459），经国际处签字同意后，赴财务处报销经费。</a:t>
              </a:r>
              <a:endParaRPr lang="en-US" altLang="zh-CN" sz="900" ker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grpSp>
          <p:nvGrpSpPr>
            <p:cNvPr id="31" name="组合 32"/>
            <p:cNvGrpSpPr/>
            <p:nvPr/>
          </p:nvGrpSpPr>
          <p:grpSpPr>
            <a:xfrm>
              <a:off x="5426710" y="3726815"/>
              <a:ext cx="1163955" cy="570230"/>
              <a:chOff x="12299" y="5916"/>
              <a:chExt cx="1833" cy="898"/>
            </a:xfrm>
          </p:grpSpPr>
          <p:sp>
            <p:nvSpPr>
              <p:cNvPr id="32" name="文本框 195"/>
              <p:cNvSpPr txBox="1"/>
              <p:nvPr/>
            </p:nvSpPr>
            <p:spPr>
              <a:xfrm>
                <a:off x="13095" y="5916"/>
                <a:ext cx="1037" cy="898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upright="1"/>
              <a:lstStyle/>
              <a:p>
                <a:pPr algn="dist">
                  <a:lnSpc>
                    <a:spcPts val="700"/>
                  </a:lnSpc>
                </a:pPr>
                <a:r>
                  <a:rPr lang="en-US" altLang="zh-CN" sz="900" kern="0" spc="-8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含中层干部团组</a:t>
                </a:r>
                <a:endPara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  <p:cxnSp>
            <p:nvCxnSpPr>
              <p:cNvPr id="33" name="直线 196"/>
              <p:cNvCxnSpPr/>
              <p:nvPr/>
            </p:nvCxnSpPr>
            <p:spPr>
              <a:xfrm flipH="1">
                <a:off x="12299" y="6396"/>
                <a:ext cx="763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cxnSp>
          <p:nvCxnSpPr>
            <p:cNvPr id="34" name="直线 196"/>
            <p:cNvCxnSpPr/>
            <p:nvPr/>
          </p:nvCxnSpPr>
          <p:spPr>
            <a:xfrm flipH="1">
              <a:off x="3601085" y="4030980"/>
              <a:ext cx="607060" cy="6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35" name="文本框 194"/>
            <p:cNvSpPr txBox="1"/>
            <p:nvPr/>
          </p:nvSpPr>
          <p:spPr>
            <a:xfrm>
              <a:off x="2160270" y="5020945"/>
              <a:ext cx="462280" cy="70231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/>
            <a:lstStyle/>
            <a:p>
              <a:pPr algn="dist">
                <a:lnSpc>
                  <a:spcPts val="700"/>
                </a:lnSpc>
              </a:pPr>
              <a:r>
                <a: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普通</a:t>
              </a:r>
              <a:endParaRPr lang="en-US" altLang="zh-CN" sz="900" kern="0" spc="-8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dist">
                <a:lnSpc>
                  <a:spcPts val="700"/>
                </a:lnSpc>
              </a:pPr>
              <a:r>
                <a: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人员</a:t>
              </a:r>
              <a:endParaRPr lang="en-US" altLang="zh-CN" sz="900" kern="0" spc="-8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  <a:p>
              <a:pPr algn="dist">
                <a:lnSpc>
                  <a:spcPts val="700"/>
                </a:lnSpc>
              </a:pPr>
              <a:r>
                <a: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团组</a:t>
              </a:r>
              <a:endParaRPr lang="en-US" altLang="zh-CN" sz="900" kern="0" spc="-8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36" name="直线 196"/>
            <p:cNvCxnSpPr/>
            <p:nvPr/>
          </p:nvCxnSpPr>
          <p:spPr>
            <a:xfrm>
              <a:off x="2622550" y="5390515"/>
              <a:ext cx="977900" cy="6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37" name="直线 273"/>
            <p:cNvCxnSpPr/>
            <p:nvPr/>
          </p:nvCxnSpPr>
          <p:spPr>
            <a:xfrm flipH="1">
              <a:off x="3617595" y="4894580"/>
              <a:ext cx="635" cy="107759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38" name="直线 196"/>
            <p:cNvCxnSpPr/>
            <p:nvPr/>
          </p:nvCxnSpPr>
          <p:spPr>
            <a:xfrm flipH="1">
              <a:off x="3627755" y="5391785"/>
              <a:ext cx="580390" cy="6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grpSp>
          <p:nvGrpSpPr>
            <p:cNvPr id="39" name="组合 40"/>
            <p:cNvGrpSpPr/>
            <p:nvPr/>
          </p:nvGrpSpPr>
          <p:grpSpPr>
            <a:xfrm>
              <a:off x="5579110" y="5068570"/>
              <a:ext cx="1163955" cy="570230"/>
              <a:chOff x="12299" y="5916"/>
              <a:chExt cx="1833" cy="898"/>
            </a:xfrm>
          </p:grpSpPr>
          <p:sp>
            <p:nvSpPr>
              <p:cNvPr id="40" name="文本框 195"/>
              <p:cNvSpPr txBox="1"/>
              <p:nvPr/>
            </p:nvSpPr>
            <p:spPr>
              <a:xfrm>
                <a:off x="13095" y="5916"/>
                <a:ext cx="1037" cy="898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upright="1"/>
              <a:lstStyle/>
              <a:p>
                <a:pPr algn="dist">
                  <a:lnSpc>
                    <a:spcPts val="700"/>
                  </a:lnSpc>
                </a:pPr>
                <a:r>
                  <a:rPr lang="en-US" altLang="zh-CN" sz="900" kern="0" spc="-8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含中层干部团组</a:t>
                </a:r>
                <a:endParaRPr lang="en-US" altLang="zh-CN" sz="900" kern="0" spc="-8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  <p:cxnSp>
            <p:nvCxnSpPr>
              <p:cNvPr id="41" name="直线 196"/>
              <p:cNvCxnSpPr/>
              <p:nvPr/>
            </p:nvCxnSpPr>
            <p:spPr>
              <a:xfrm flipH="1">
                <a:off x="12299" y="6396"/>
                <a:ext cx="763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cxnSp>
          <p:nvCxnSpPr>
            <p:cNvPr id="42" name="直线 184"/>
            <p:cNvCxnSpPr/>
            <p:nvPr/>
          </p:nvCxnSpPr>
          <p:spPr>
            <a:xfrm flipH="1">
              <a:off x="3600450" y="6334125"/>
              <a:ext cx="635" cy="22606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43" name="矩形 44"/>
            <p:cNvSpPr/>
            <p:nvPr/>
          </p:nvSpPr>
          <p:spPr>
            <a:xfrm>
              <a:off x="2979420" y="1410970"/>
              <a:ext cx="1438275" cy="323850"/>
            </a:xfrm>
            <a:prstGeom prst="rect">
              <a:avLst/>
            </a:prstGeom>
            <a:noFill/>
            <a:ln w="9525">
              <a:noFill/>
            </a:ln>
          </p:spPr>
          <p:txBody>
            <a:bodyPr upright="1"/>
            <a:lstStyle/>
            <a:p>
              <a:pPr algn="l"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en-US" altLang="zh-CN" sz="1200" kern="0"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Times New Roman" panose="02020603050405020304"/>
                </a:rPr>
                <a:t>流程二：任务审批</a:t>
              </a:r>
              <a:endParaRPr lang="en-US" altLang="zh-CN" sz="1200" ker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  <p:cxnSp>
          <p:nvCxnSpPr>
            <p:cNvPr id="44" name="自选图形 45"/>
            <p:cNvCxnSpPr/>
            <p:nvPr/>
          </p:nvCxnSpPr>
          <p:spPr>
            <a:xfrm>
              <a:off x="3017520" y="6857365"/>
              <a:ext cx="1905" cy="35052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45" name="自选图形 46"/>
            <p:cNvCxnSpPr/>
            <p:nvPr/>
          </p:nvCxnSpPr>
          <p:spPr>
            <a:xfrm flipH="1">
              <a:off x="3017520" y="7503160"/>
              <a:ext cx="1905" cy="28575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47" name="自选图形 47"/>
            <p:cNvCxnSpPr/>
            <p:nvPr/>
          </p:nvCxnSpPr>
          <p:spPr>
            <a:xfrm>
              <a:off x="3017520" y="8084185"/>
              <a:ext cx="635" cy="295275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48" name="自选图形 48"/>
            <p:cNvCxnSpPr/>
            <p:nvPr/>
          </p:nvCxnSpPr>
          <p:spPr>
            <a:xfrm>
              <a:off x="3017520" y="8853805"/>
              <a:ext cx="635" cy="286385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sp>
        <p:nvSpPr>
          <p:cNvPr id="49" name="TextBox 35"/>
          <p:cNvSpPr txBox="1">
            <a:spLocks noChangeArrowheads="1"/>
          </p:cNvSpPr>
          <p:nvPr/>
        </p:nvSpPr>
        <p:spPr bwMode="auto">
          <a:xfrm>
            <a:off x="7657465" y="6257925"/>
            <a:ext cx="283146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浙外院办〔2014〕55号文件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八角星 51"/>
          <p:cNvSpPr/>
          <p:nvPr/>
        </p:nvSpPr>
        <p:spPr>
          <a:xfrm>
            <a:off x="9293225" y="4667885"/>
            <a:ext cx="2314575" cy="1527810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计划申报</a:t>
            </a:r>
            <a:endParaRPr kumimoji="0" lang="zh-CN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 autoUpdateAnimBg="0"/>
      <p:bldP spid="19483" grpId="0" autoUpdateAnimBg="0"/>
      <p:bldP spid="19484" grpId="0" autoUpdateAnimBg="0"/>
      <p:bldP spid="49" grpId="0" autoUpdateAnimBg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2535" y="3670300"/>
            <a:ext cx="1023620" cy="1026160"/>
          </a:xfrm>
          <a:prstGeom prst="rect">
            <a:avLst/>
          </a:prstGeom>
        </p:spPr>
      </p:pic>
      <p:grpSp>
        <p:nvGrpSpPr>
          <p:cNvPr id="158722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8732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互动问答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8733" name="图片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8723" name="六边形 2"/>
          <p:cNvSpPr>
            <a:spLocks noChangeArrowheads="1"/>
          </p:cNvSpPr>
          <p:nvPr/>
        </p:nvSpPr>
        <p:spPr bwMode="auto">
          <a:xfrm>
            <a:off x="4841875" y="2171700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4" name="六边形 6"/>
          <p:cNvSpPr>
            <a:spLocks noChangeArrowheads="1"/>
          </p:cNvSpPr>
          <p:nvPr/>
        </p:nvSpPr>
        <p:spPr bwMode="auto">
          <a:xfrm>
            <a:off x="6267466" y="3035300"/>
            <a:ext cx="1738313" cy="1498600"/>
          </a:xfrm>
          <a:prstGeom prst="hexagon">
            <a:avLst>
              <a:gd name="adj" fmla="val 30084"/>
              <a:gd name="vf" fmla="val 115470"/>
            </a:avLst>
          </a:prstGeom>
          <a:solidFill>
            <a:srgbClr val="1E6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5" name="六边形 7"/>
          <p:cNvSpPr>
            <a:spLocks noChangeArrowheads="1"/>
          </p:cNvSpPr>
          <p:nvPr/>
        </p:nvSpPr>
        <p:spPr bwMode="auto">
          <a:xfrm>
            <a:off x="4841875" y="3833813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rgbClr val="052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文本框 8"/>
          <p:cNvSpPr txBox="1">
            <a:spLocks noChangeArrowheads="1"/>
          </p:cNvSpPr>
          <p:nvPr/>
        </p:nvSpPr>
        <p:spPr bwMode="auto">
          <a:xfrm>
            <a:off x="7642863" y="1330654"/>
            <a:ext cx="4322763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我计划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月中旬赴台湾访学，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月份我收到会议邀请函，可以向国际处提交因公出国审批申请。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文本框 9"/>
          <p:cNvSpPr txBox="1">
            <a:spLocks noChangeArrowheads="1"/>
          </p:cNvSpPr>
          <p:nvPr/>
        </p:nvSpPr>
        <p:spPr bwMode="auto">
          <a:xfrm>
            <a:off x="6912612" y="4366589"/>
            <a:ext cx="4322763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赴美访学因公任务批件下来后，但在申请签证时，因公签证被使领馆拒签，只能持因私护照出国了。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文本框 10"/>
          <p:cNvSpPr txBox="1">
            <a:spLocks noChangeArrowheads="1"/>
          </p:cNvSpPr>
          <p:nvPr/>
        </p:nvSpPr>
        <p:spPr bwMode="auto">
          <a:xfrm>
            <a:off x="518795" y="2213301"/>
            <a:ext cx="432276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我想出国参加国际会议，自己的课题经费报销，可以持因私护照出国，回来财务报销即可。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9" name="图片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7" y="2513013"/>
            <a:ext cx="7556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0" name="图片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9577" y="3392491"/>
            <a:ext cx="755651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图片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1" y="4208463"/>
            <a:ext cx="75565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8810" y="5712460"/>
            <a:ext cx="1023620" cy="1026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810" y="2788285"/>
            <a:ext cx="1277620" cy="1280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  <p:bldP spid="23562" grpId="0" autoUpdateAnimBg="0"/>
      <p:bldP spid="23562" grpId="1"/>
      <p:bldP spid="23560" grpId="1"/>
      <p:bldP spid="235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8732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互动问答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8733" name="图片 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8723" name="六边形 2"/>
          <p:cNvSpPr>
            <a:spLocks noChangeArrowheads="1"/>
          </p:cNvSpPr>
          <p:nvPr/>
        </p:nvSpPr>
        <p:spPr bwMode="auto">
          <a:xfrm>
            <a:off x="4841875" y="2171700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4" name="六边形 6"/>
          <p:cNvSpPr>
            <a:spLocks noChangeArrowheads="1"/>
          </p:cNvSpPr>
          <p:nvPr/>
        </p:nvSpPr>
        <p:spPr bwMode="auto">
          <a:xfrm>
            <a:off x="6267466" y="3035300"/>
            <a:ext cx="1738313" cy="1498600"/>
          </a:xfrm>
          <a:prstGeom prst="hexagon">
            <a:avLst>
              <a:gd name="adj" fmla="val 30084"/>
              <a:gd name="vf" fmla="val 115470"/>
            </a:avLst>
          </a:prstGeom>
          <a:solidFill>
            <a:srgbClr val="1E6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5" name="六边形 7"/>
          <p:cNvSpPr>
            <a:spLocks noChangeArrowheads="1"/>
          </p:cNvSpPr>
          <p:nvPr/>
        </p:nvSpPr>
        <p:spPr bwMode="auto">
          <a:xfrm>
            <a:off x="4841875" y="3833813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rgbClr val="052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文本框 8"/>
          <p:cNvSpPr txBox="1">
            <a:spLocks noChangeArrowheads="1"/>
          </p:cNvSpPr>
          <p:nvPr/>
        </p:nvSpPr>
        <p:spPr bwMode="auto">
          <a:xfrm>
            <a:off x="7515228" y="1182064"/>
            <a:ext cx="4322763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赴美参加学术因公任务结束后，签证还在有效期内，我能保留因公护照，继续执行下一项出国任务。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文本框 9"/>
          <p:cNvSpPr txBox="1">
            <a:spLocks noChangeArrowheads="1"/>
          </p:cNvSpPr>
          <p:nvPr/>
        </p:nvSpPr>
        <p:spPr bwMode="auto">
          <a:xfrm>
            <a:off x="6581777" y="4687264"/>
            <a:ext cx="4322763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我有因公出国的计划，但是还没拿到邀请函，可根据自己的计划先向国际处提出因公出国申请。 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文本框 10"/>
          <p:cNvSpPr txBox="1">
            <a:spLocks noChangeArrowheads="1"/>
          </p:cNvSpPr>
          <p:nvPr/>
        </p:nvSpPr>
        <p:spPr bwMode="auto">
          <a:xfrm>
            <a:off x="518795" y="2213301"/>
            <a:ext cx="432276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我没有因公护照，可以根据自己需要，向国际处提出办理因公护照的申请。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9" name="图片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77" y="2513013"/>
            <a:ext cx="7556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0" name="图片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577" y="3392491"/>
            <a:ext cx="755651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图片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4208463"/>
            <a:ext cx="75565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535" y="3670300"/>
            <a:ext cx="1023620" cy="1026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805" y="2915920"/>
            <a:ext cx="1023620" cy="1026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685" y="5509260"/>
            <a:ext cx="1023620" cy="102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  <p:bldP spid="23562" grpId="0" autoUpdateAnimBg="0"/>
      <p:bldP spid="23562" grpId="1"/>
      <p:bldP spid="23560" grpId="1"/>
      <p:bldP spid="235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8732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互动问答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8733" name="图片 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8723" name="六边形 2"/>
          <p:cNvSpPr>
            <a:spLocks noChangeArrowheads="1"/>
          </p:cNvSpPr>
          <p:nvPr/>
        </p:nvSpPr>
        <p:spPr bwMode="auto">
          <a:xfrm>
            <a:off x="4841875" y="2171700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4" name="六边形 6"/>
          <p:cNvSpPr>
            <a:spLocks noChangeArrowheads="1"/>
          </p:cNvSpPr>
          <p:nvPr/>
        </p:nvSpPr>
        <p:spPr bwMode="auto">
          <a:xfrm>
            <a:off x="6267466" y="3035300"/>
            <a:ext cx="1738313" cy="1498600"/>
          </a:xfrm>
          <a:prstGeom prst="hexagon">
            <a:avLst>
              <a:gd name="adj" fmla="val 30084"/>
              <a:gd name="vf" fmla="val 115470"/>
            </a:avLst>
          </a:prstGeom>
          <a:solidFill>
            <a:srgbClr val="1E6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8725" name="六边形 7"/>
          <p:cNvSpPr>
            <a:spLocks noChangeArrowheads="1"/>
          </p:cNvSpPr>
          <p:nvPr/>
        </p:nvSpPr>
        <p:spPr bwMode="auto">
          <a:xfrm>
            <a:off x="4841875" y="3833813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rgbClr val="052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文本框 8"/>
          <p:cNvSpPr txBox="1">
            <a:spLocks noChangeArrowheads="1"/>
          </p:cNvSpPr>
          <p:nvPr/>
        </p:nvSpPr>
        <p:spPr bwMode="auto">
          <a:xfrm>
            <a:off x="7270753" y="1843099"/>
            <a:ext cx="432276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我计划出国半年，需要提前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个月向国际处提交出国申请。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文本框 9"/>
          <p:cNvSpPr txBox="1">
            <a:spLocks noChangeArrowheads="1"/>
          </p:cNvSpPr>
          <p:nvPr/>
        </p:nvSpPr>
        <p:spPr bwMode="auto">
          <a:xfrm>
            <a:off x="6581777" y="4687264"/>
            <a:ext cx="432276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我需要出示足够的语言能力，才能办理因公出国任务。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文本框 10"/>
          <p:cNvSpPr txBox="1">
            <a:spLocks noChangeArrowheads="1"/>
          </p:cNvSpPr>
          <p:nvPr/>
        </p:nvSpPr>
        <p:spPr bwMode="auto">
          <a:xfrm>
            <a:off x="518795" y="2213301"/>
            <a:ext cx="432276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执行因公出访任务经费直接向国际处申请，任务通过后，国际处能提供经费支持。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9" name="图片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77" y="2513013"/>
            <a:ext cx="7556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0" name="图片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577" y="3392491"/>
            <a:ext cx="755651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图片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4208463"/>
            <a:ext cx="755651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3507740"/>
            <a:ext cx="1023620" cy="1026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180" y="3507740"/>
            <a:ext cx="1022985" cy="1025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10" y="2915920"/>
            <a:ext cx="1023620" cy="1026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10" y="5332730"/>
            <a:ext cx="1023620" cy="102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  <p:bldP spid="23561" grpId="0" autoUpdateAnimBg="0"/>
      <p:bldP spid="23562" grpId="0" autoUpdateAnimBg="0"/>
      <p:bldP spid="23562" grpId="1"/>
      <p:bldP spid="23560" grpId="1"/>
      <p:bldP spid="235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5679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如何申请？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5680" name="图片 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3152777" y="1709812"/>
            <a:ext cx="6534786" cy="1876903"/>
            <a:chOff x="4965" y="2643"/>
            <a:chExt cx="8750" cy="1095"/>
          </a:xfrm>
        </p:grpSpPr>
        <p:grpSp>
          <p:nvGrpSpPr>
            <p:cNvPr id="155651" name="组合 4"/>
            <p:cNvGrpSpPr/>
            <p:nvPr/>
          </p:nvGrpSpPr>
          <p:grpSpPr bwMode="auto">
            <a:xfrm>
              <a:off x="4965" y="2643"/>
              <a:ext cx="8750" cy="1095"/>
              <a:chOff x="0" y="0"/>
              <a:chExt cx="5555082" cy="695697"/>
            </a:xfrm>
          </p:grpSpPr>
          <p:sp>
            <p:nvSpPr>
              <p:cNvPr id="155676" name="矩形 2"/>
              <p:cNvSpPr>
                <a:spLocks noChangeArrowheads="1"/>
              </p:cNvSpPr>
              <p:nvPr/>
            </p:nvSpPr>
            <p:spPr bwMode="auto">
              <a:xfrm>
                <a:off x="375631" y="238"/>
                <a:ext cx="4803820" cy="695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677" name="矩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5634" cy="695459"/>
              </a:xfrm>
              <a:prstGeom prst="rect">
                <a:avLst/>
              </a:prstGeom>
              <a:solidFill>
                <a:srgbClr val="052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678" name="椭圆 3"/>
              <p:cNvSpPr>
                <a:spLocks noChangeArrowheads="1"/>
              </p:cNvSpPr>
              <p:nvPr/>
            </p:nvSpPr>
            <p:spPr bwMode="auto">
              <a:xfrm>
                <a:off x="4859623" y="0"/>
                <a:ext cx="695459" cy="695459"/>
              </a:xfrm>
              <a:prstGeom prst="ellipse">
                <a:avLst/>
              </a:prstGeom>
              <a:solidFill>
                <a:srgbClr val="F2F2F2"/>
              </a:solidFill>
              <a:ln w="3175">
                <a:solidFill>
                  <a:srgbClr val="0D0D0D"/>
                </a:solidFill>
                <a:round/>
              </a:ln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5659" name="文本框 33"/>
            <p:cNvSpPr txBox="1">
              <a:spLocks noChangeArrowheads="1"/>
            </p:cNvSpPr>
            <p:nvPr/>
          </p:nvSpPr>
          <p:spPr bwMode="auto">
            <a:xfrm>
              <a:off x="6551" y="2741"/>
              <a:ext cx="364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计划申报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660" name="TextBox 10"/>
            <p:cNvSpPr txBox="1">
              <a:spLocks noChangeArrowheads="1"/>
            </p:cNvSpPr>
            <p:nvPr/>
          </p:nvSpPr>
          <p:spPr bwMode="auto">
            <a:xfrm>
              <a:off x="6533" y="3088"/>
              <a:ext cx="443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</a:t>
              </a:r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OA</a:t>
              </a: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平台以及院系内通知。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52140" y="4194175"/>
            <a:ext cx="6535420" cy="1581150"/>
            <a:chOff x="4965" y="4413"/>
            <a:chExt cx="8750" cy="1125"/>
          </a:xfrm>
        </p:grpSpPr>
        <p:grpSp>
          <p:nvGrpSpPr>
            <p:cNvPr id="155652" name="组合 9"/>
            <p:cNvGrpSpPr/>
            <p:nvPr/>
          </p:nvGrpSpPr>
          <p:grpSpPr bwMode="auto">
            <a:xfrm>
              <a:off x="4965" y="4443"/>
              <a:ext cx="8750" cy="1095"/>
              <a:chOff x="0" y="0"/>
              <a:chExt cx="5555082" cy="695460"/>
            </a:xfrm>
          </p:grpSpPr>
          <p:sp>
            <p:nvSpPr>
              <p:cNvPr id="155673" name="矩形 10"/>
              <p:cNvSpPr>
                <a:spLocks noChangeArrowheads="1"/>
              </p:cNvSpPr>
              <p:nvPr/>
            </p:nvSpPr>
            <p:spPr bwMode="auto">
              <a:xfrm>
                <a:off x="375631" y="1"/>
                <a:ext cx="4803820" cy="695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674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5634" cy="695459"/>
              </a:xfrm>
              <a:prstGeom prst="rect">
                <a:avLst/>
              </a:prstGeom>
              <a:solidFill>
                <a:srgbClr val="0524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675" name="椭圆 15"/>
              <p:cNvSpPr>
                <a:spLocks noChangeArrowheads="1"/>
              </p:cNvSpPr>
              <p:nvPr/>
            </p:nvSpPr>
            <p:spPr bwMode="auto">
              <a:xfrm>
                <a:off x="4859623" y="0"/>
                <a:ext cx="695459" cy="695459"/>
              </a:xfrm>
              <a:prstGeom prst="ellipse">
                <a:avLst/>
              </a:prstGeom>
              <a:solidFill>
                <a:srgbClr val="F2F2F2"/>
              </a:solidFill>
              <a:ln w="3175">
                <a:solidFill>
                  <a:srgbClr val="0D0D0D"/>
                </a:solidFill>
                <a:round/>
              </a:ln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5657" name="图片 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2813" y="4603"/>
              <a:ext cx="775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1" name="文本框 35"/>
            <p:cNvSpPr txBox="1">
              <a:spLocks noChangeArrowheads="1"/>
            </p:cNvSpPr>
            <p:nvPr/>
          </p:nvSpPr>
          <p:spPr bwMode="auto">
            <a:xfrm>
              <a:off x="6533" y="4413"/>
              <a:ext cx="364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具体任务审批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662" name="TextBox 10"/>
            <p:cNvSpPr txBox="1">
              <a:spLocks noChangeArrowheads="1"/>
            </p:cNvSpPr>
            <p:nvPr/>
          </p:nvSpPr>
          <p:spPr bwMode="auto">
            <a:xfrm>
              <a:off x="6533" y="4888"/>
              <a:ext cx="549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http://gjc.zisu.edu.cn/</a:t>
              </a:r>
              <a:endPara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5658" name="图片 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69680" y="2211705"/>
            <a:ext cx="769620" cy="7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" y="2345055"/>
            <a:ext cx="5695950" cy="4219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530" y="2841625"/>
            <a:ext cx="743902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组合 11"/>
          <p:cNvGrpSpPr/>
          <p:nvPr/>
        </p:nvGrpSpPr>
        <p:grpSpPr bwMode="auto">
          <a:xfrm>
            <a:off x="131765" y="119075"/>
            <a:ext cx="3394075" cy="508000"/>
            <a:chOff x="0" y="0"/>
            <a:chExt cx="3393443" cy="508576"/>
          </a:xfrm>
        </p:grpSpPr>
        <p:sp>
          <p:nvSpPr>
            <p:cNvPr id="159757" name="文本框 12"/>
            <p:cNvSpPr txBox="1">
              <a:spLocks noChangeArrowheads="1"/>
            </p:cNvSpPr>
            <p:nvPr/>
          </p:nvSpPr>
          <p:spPr bwMode="auto">
            <a:xfrm>
              <a:off x="508576" y="23455"/>
              <a:ext cx="2884867" cy="46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学生出国境业务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758" name="图片 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8576" cy="50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9747" name="椭圆 3"/>
          <p:cNvSpPr>
            <a:spLocks noChangeArrowheads="1"/>
          </p:cNvSpPr>
          <p:nvPr/>
        </p:nvSpPr>
        <p:spPr bwMode="auto">
          <a:xfrm>
            <a:off x="5457828" y="1852613"/>
            <a:ext cx="760413" cy="760412"/>
          </a:xfrm>
          <a:prstGeom prst="ellipse">
            <a:avLst/>
          </a:prstGeom>
          <a:solidFill>
            <a:srgbClr val="1E6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</a:rPr>
              <a:t>1</a:t>
            </a: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59748" name="椭圆 7"/>
          <p:cNvSpPr>
            <a:spLocks noChangeArrowheads="1"/>
          </p:cNvSpPr>
          <p:nvPr/>
        </p:nvSpPr>
        <p:spPr bwMode="auto">
          <a:xfrm>
            <a:off x="5457828" y="3565525"/>
            <a:ext cx="760413" cy="760413"/>
          </a:xfrm>
          <a:prstGeom prst="ellipse">
            <a:avLst/>
          </a:prstGeom>
          <a:solidFill>
            <a:srgbClr val="1E6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</a:rPr>
              <a:t>2</a:t>
            </a: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59749" name="椭圆 8"/>
          <p:cNvSpPr>
            <a:spLocks noChangeArrowheads="1"/>
          </p:cNvSpPr>
          <p:nvPr/>
        </p:nvSpPr>
        <p:spPr bwMode="auto">
          <a:xfrm>
            <a:off x="5457828" y="5278438"/>
            <a:ext cx="760413" cy="760412"/>
          </a:xfrm>
          <a:prstGeom prst="ellipse">
            <a:avLst/>
          </a:prstGeom>
          <a:solidFill>
            <a:srgbClr val="1E64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FF"/>
                </a:solidFill>
              </a:rPr>
              <a:t>3</a:t>
            </a: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59753" name="文本框 15"/>
          <p:cNvSpPr txBox="1">
            <a:spLocks noChangeArrowheads="1"/>
          </p:cNvSpPr>
          <p:nvPr/>
        </p:nvSpPr>
        <p:spPr bwMode="auto">
          <a:xfrm>
            <a:off x="6567805" y="1868170"/>
            <a:ext cx="35553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校级出国境项目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4" name="文本框 16"/>
          <p:cNvSpPr txBox="1">
            <a:spLocks noChangeArrowheads="1"/>
          </p:cNvSpPr>
          <p:nvPr/>
        </p:nvSpPr>
        <p:spPr bwMode="auto">
          <a:xfrm>
            <a:off x="6567805" y="3632835"/>
            <a:ext cx="35553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院系出国境项目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5" name="文本框 17"/>
          <p:cNvSpPr txBox="1">
            <a:spLocks noChangeArrowheads="1"/>
          </p:cNvSpPr>
          <p:nvPr/>
        </p:nvSpPr>
        <p:spPr bwMode="auto">
          <a:xfrm>
            <a:off x="6567805" y="5521325"/>
            <a:ext cx="46780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短期精品出国境项目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310" y="5834380"/>
            <a:ext cx="4797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hlinkClick r:id="rId2"/>
              </a:rPr>
              <a:t>http://zisu.hikedu.com/</a:t>
            </a:r>
            <a:endParaRPr lang="zh-CN" altLang="en-US" sz="3200">
              <a:hlinkClick r:id="rId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" y="1381125"/>
            <a:ext cx="4095750" cy="409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5" y="-3175"/>
            <a:ext cx="3611245" cy="6421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55" y="1870075"/>
            <a:ext cx="2557780" cy="454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内容占位符 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1555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9" y="209574"/>
            <a:ext cx="838041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4475" y="2181249"/>
            <a:ext cx="6108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图片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18479" y="912813"/>
            <a:ext cx="334168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8079" y="715987"/>
            <a:ext cx="15128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矩形 8"/>
          <p:cNvSpPr>
            <a:spLocks noChangeArrowheads="1"/>
          </p:cNvSpPr>
          <p:nvPr/>
        </p:nvSpPr>
        <p:spPr bwMode="auto">
          <a:xfrm>
            <a:off x="5434013" y="2801938"/>
            <a:ext cx="6757987" cy="1485900"/>
          </a:xfrm>
          <a:prstGeom prst="rect">
            <a:avLst/>
          </a:prstGeom>
          <a:solidFill>
            <a:schemeClr val="tx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1560" name="文本框 16"/>
          <p:cNvSpPr txBox="1">
            <a:spLocks noChangeArrowheads="1"/>
          </p:cNvSpPr>
          <p:nvPr/>
        </p:nvSpPr>
        <p:spPr bwMode="auto">
          <a:xfrm>
            <a:off x="6789118" y="3129622"/>
            <a:ext cx="540226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4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WPS 演示</Application>
  <PresentationFormat>自定义</PresentationFormat>
  <Paragraphs>165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Calibri</vt:lpstr>
      <vt:lpstr>微软雅黑</vt:lpstr>
      <vt:lpstr>Times New Roman</vt:lpstr>
      <vt:lpstr>黑体</vt:lpstr>
      <vt:lpstr>Arial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扬帆起航</dc:title>
  <dc:creator>第一PPT</dc:creator>
  <cp:keywords>www.1ppt.com</cp:keywords>
  <cp:lastModifiedBy>范范</cp:lastModifiedBy>
  <cp:revision>17</cp:revision>
  <dcterms:created xsi:type="dcterms:W3CDTF">2018-09-19T14:23:00Z</dcterms:created>
  <dcterms:modified xsi:type="dcterms:W3CDTF">2018-09-20T05:05:15Z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2052-11.1.0.7832</vt:lpwstr>
  </property>
</Properties>
</file>