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83" r:id="rId3"/>
    <p:sldId id="259" r:id="rId4"/>
    <p:sldId id="284" r:id="rId5"/>
    <p:sldId id="260" r:id="rId6"/>
    <p:sldId id="285" r:id="rId7"/>
    <p:sldId id="288" r:id="rId8"/>
    <p:sldId id="262" r:id="rId9"/>
    <p:sldId id="265" r:id="rId10"/>
    <p:sldId id="263" r:id="rId11"/>
    <p:sldId id="264" r:id="rId12"/>
    <p:sldId id="286" r:id="rId13"/>
    <p:sldId id="287" r:id="rId14"/>
    <p:sldId id="290" r:id="rId15"/>
    <p:sldId id="291" r:id="rId16"/>
    <p:sldId id="289" r:id="rId17"/>
    <p:sldId id="269" r:id="rId18"/>
    <p:sldId id="270" r:id="rId19"/>
    <p:sldId id="29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43"/>
  </p:normalViewPr>
  <p:slideViewPr>
    <p:cSldViewPr snapToGrid="0" snapToObjects="1">
      <p:cViewPr varScale="1">
        <p:scale>
          <a:sx n="96" d="100"/>
          <a:sy n="96" d="100"/>
        </p:scale>
        <p:origin x="6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0734101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3059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35723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42579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7446956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442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4596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1411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2088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1095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7747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FC62B12-F871-5247-9F20-B706ED7FE396}" type="datetimeFigureOut">
              <a:rPr kumimoji="1" lang="zh-CN" altLang="en-US" smtClean="0"/>
              <a:t>16/6/1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C2D02F6-E9F8-264A-B8F6-3F7D7547288B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382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4048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tiff"/><Relationship Id="rId3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Relationship Id="rId3" Type="http://schemas.openxmlformats.org/officeDocument/2006/relationships/image" Target="../media/image11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tiff"/><Relationship Id="rId3" Type="http://schemas.openxmlformats.org/officeDocument/2006/relationships/image" Target="../media/image13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4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19400" y="1447800"/>
            <a:ext cx="7239000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sz="5600" dirty="0">
                <a:latin typeface="Times New Roman" charset="0"/>
              </a:rPr>
              <a:t>基于</a:t>
            </a:r>
            <a:r>
              <a:rPr lang="en-US" altLang="zh-CN" sz="5600" dirty="0"/>
              <a:t>PSPP</a:t>
            </a:r>
            <a:r>
              <a:rPr lang="zh-CN" altLang="en-US" sz="5600" dirty="0"/>
              <a:t>软件的</a:t>
            </a:r>
            <a:r>
              <a:rPr lang="en-US" altLang="zh-CN" sz="5600" dirty="0"/>
              <a:t/>
            </a:r>
            <a:br>
              <a:rPr lang="en-US" altLang="zh-CN" sz="5600" dirty="0"/>
            </a:br>
            <a:r>
              <a:rPr lang="zh-CN" altLang="en-US" sz="5600" dirty="0"/>
              <a:t>数据分析</a:t>
            </a:r>
            <a:r>
              <a:rPr lang="zh-CN" altLang="en-US" sz="5600" dirty="0" smtClean="0"/>
              <a:t>概述</a:t>
            </a:r>
            <a:r>
              <a:rPr lang="en-US" altLang="zh-CN" sz="5600" dirty="0" smtClean="0"/>
              <a:t>2</a:t>
            </a:r>
            <a:endParaRPr lang="en-US" sz="5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4191000"/>
            <a:ext cx="7162800" cy="1524000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dirty="0">
                <a:solidFill>
                  <a:srgbClr val="00B0F0"/>
                </a:solidFill>
              </a:rPr>
              <a:t>杨炯</a:t>
            </a:r>
            <a:endParaRPr lang="en-US" altLang="zh-CN" sz="2800" b="1" dirty="0">
              <a:solidFill>
                <a:srgbClr val="00B0F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00B0F0"/>
                </a:solidFill>
              </a:rPr>
              <a:t>浙江外国语学院</a:t>
            </a:r>
            <a:endParaRPr lang="en-US" altLang="zh-CN" sz="2800" b="1" dirty="0">
              <a:solidFill>
                <a:srgbClr val="00B0F0"/>
              </a:solidFill>
            </a:endParaRPr>
          </a:p>
          <a:p>
            <a:pPr algn="ctr"/>
            <a:r>
              <a:rPr lang="en-US" sz="2800" b="1" dirty="0">
                <a:solidFill>
                  <a:srgbClr val="00B0F0"/>
                </a:solidFill>
              </a:rPr>
              <a:t>jyang@zisu.edu.cn</a:t>
            </a:r>
          </a:p>
        </p:txBody>
      </p:sp>
    </p:spTree>
    <p:extLst>
      <p:ext uri="{BB962C8B-B14F-4D97-AF65-F5344CB8AC3E}">
        <p14:creationId xmlns:p14="http://schemas.microsoft.com/office/powerpoint/2010/main" val="2067284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四、变量计算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60833"/>
            <a:ext cx="9601200" cy="358140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菜单：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变换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计算</a:t>
            </a:r>
            <a:endParaRPr lang="en-US" altLang="zh-CN" sz="2400" b="1" dirty="0" smtClean="0">
              <a:solidFill>
                <a:srgbClr val="FF0000"/>
              </a:solidFill>
            </a:endParaRPr>
          </a:p>
          <a:p>
            <a:r>
              <a:rPr lang="zh-CN" altLang="en-US" sz="2400" dirty="0" smtClean="0"/>
              <a:t>计算</a:t>
            </a:r>
            <a:r>
              <a:rPr lang="zh-CN" altLang="en-US" sz="2400" dirty="0"/>
              <a:t>工作压力和职业倦怠平均分，注意反向计</a:t>
            </a:r>
            <a:r>
              <a:rPr lang="zh-CN" altLang="en-US" sz="2400" dirty="0" smtClean="0"/>
              <a:t>分题的选择</a:t>
            </a:r>
            <a:endParaRPr lang="en-US" altLang="zh-CN" sz="2400" dirty="0"/>
          </a:p>
          <a:p>
            <a:r>
              <a:rPr lang="zh-CN" altLang="en-US" sz="2400" dirty="0"/>
              <a:t>需要命名，中英文均可，这里选择</a:t>
            </a:r>
            <a:r>
              <a:rPr lang="en-US" altLang="zh-CN" sz="2400" dirty="0" err="1" smtClean="0"/>
              <a:t>MStress</a:t>
            </a:r>
            <a:r>
              <a:rPr lang="zh-CN" altLang="en-US" sz="2400" dirty="0"/>
              <a:t>代表工作压力平均分，</a:t>
            </a:r>
            <a:r>
              <a:rPr lang="en-US" altLang="zh-CN" sz="2400" dirty="0" err="1"/>
              <a:t>MBurnout</a:t>
            </a:r>
            <a:r>
              <a:rPr lang="zh-CN" altLang="en-US" sz="2400" dirty="0"/>
              <a:t>代表职业倦怠感平均分</a:t>
            </a:r>
            <a:endParaRPr lang="en-US" altLang="zh-CN" sz="2400" dirty="0"/>
          </a:p>
          <a:p>
            <a:endParaRPr 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086" y="3053407"/>
            <a:ext cx="8998227" cy="37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1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469900"/>
            <a:ext cx="12103100" cy="53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2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zh-CN" altLang="en-US" sz="2400" dirty="0" smtClean="0"/>
              <a:t>同一量表各题目的平均分可以看作是连续变量（“比例”）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用“</a:t>
            </a:r>
            <a:r>
              <a:rPr kumimoji="1" lang="en-US" altLang="zh-CN" sz="2400" dirty="0" smtClean="0"/>
              <a:t>MEAN</a:t>
            </a:r>
            <a:r>
              <a:rPr kumimoji="1" lang="zh-CN" altLang="en-US" sz="2400" dirty="0" smtClean="0"/>
              <a:t>”或者“</a:t>
            </a:r>
            <a:r>
              <a:rPr kumimoji="1" lang="en-US" altLang="zh-CN" sz="2400" dirty="0" smtClean="0"/>
              <a:t>SUM</a:t>
            </a:r>
            <a:r>
              <a:rPr kumimoji="1" lang="zh-CN" altLang="en-US" sz="2400" dirty="0" smtClean="0"/>
              <a:t>”函数功能计算的是有效数据的平均分或总分，只要个体在该量表中至少有一道题目有数据，那么平均分或总分将被计算。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注意有缺失数据的情况下不要使用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SUM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计算总分，因为那样相当于把缺失值当作</a:t>
            </a:r>
            <a:r>
              <a:rPr kumimoji="1" lang="en-US" altLang="zh-CN" sz="2400" b="1" dirty="0" smtClean="0">
                <a:solidFill>
                  <a:srgbClr val="FF0000"/>
                </a:solidFill>
              </a:rPr>
              <a:t>0</a:t>
            </a:r>
            <a:r>
              <a:rPr kumimoji="1" lang="zh-CN" altLang="en-US" sz="2400" b="1" dirty="0" smtClean="0">
                <a:solidFill>
                  <a:srgbClr val="FF0000"/>
                </a:solidFill>
              </a:rPr>
              <a:t>处理。</a:t>
            </a:r>
            <a:endParaRPr kumimoji="1" lang="en-US" altLang="zh-CN" sz="2400" dirty="0"/>
          </a:p>
          <a:p>
            <a:r>
              <a:rPr kumimoji="1" lang="zh-CN" altLang="en-US" sz="2400" dirty="0" smtClean="0"/>
              <a:t>使用数学符号进行直接计算的话，有缺失数据的个体将被彻底排除。</a:t>
            </a:r>
            <a:endParaRPr kumimoji="1" lang="en-US" altLang="zh-CN" sz="2400" dirty="0" smtClean="0"/>
          </a:p>
          <a:p>
            <a:r>
              <a:rPr kumimoji="1" lang="zh-CN" altLang="en-US" sz="2400" dirty="0" smtClean="0"/>
              <a:t>如果很多个体在个别题目上都有缺失数据，建议使用</a:t>
            </a:r>
            <a:r>
              <a:rPr kumimoji="1" lang="en-US" altLang="zh-CN" sz="2400" dirty="0" smtClean="0"/>
              <a:t>MEAN</a:t>
            </a:r>
            <a:r>
              <a:rPr kumimoji="1" lang="zh-CN" altLang="en-US" sz="2400" dirty="0" smtClean="0"/>
              <a:t>功能计算平均分和总分（</a:t>
            </a:r>
            <a:r>
              <a:rPr kumimoji="1" lang="en-US" altLang="zh-CN" sz="2400" dirty="0" smtClean="0"/>
              <a:t>MEAN</a:t>
            </a:r>
            <a:r>
              <a:rPr kumimoji="1" lang="zh-CN" altLang="en-US" sz="2400" dirty="0" smtClean="0"/>
              <a:t>计算的平均分乘以题目数）。</a:t>
            </a:r>
            <a:endParaRPr kumimoji="1"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44026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 smtClean="0"/>
              <a:t>练习：分析工作压力和职业倦怠感的得分情况（最值、平均分、标准</a:t>
            </a:r>
            <a:r>
              <a:rPr kumimoji="1" lang="zh-CN" altLang="en-US" sz="2800" dirty="0" smtClean="0"/>
              <a:t>差等）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7276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 smtClean="0"/>
              <a:t>五、卡方数据拟合度检验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kumimoji="1" lang="zh-CN" altLang="en-US" sz="2800" dirty="0" smtClean="0"/>
              <a:t>卡方检验是一类非参数检验，对变量在总体中的分布形态没有严格要求，使用范围较广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可以检验某一类别变量各选项的频率分布是否与预期一致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H</a:t>
            </a:r>
            <a:r>
              <a:rPr kumimoji="1" lang="en-US" altLang="zh-CN" sz="2800" baseline="-25000" dirty="0" smtClean="0"/>
              <a:t>0</a:t>
            </a:r>
            <a:r>
              <a:rPr kumimoji="1" lang="zh-CN" altLang="en-US" sz="2800" dirty="0" smtClean="0"/>
              <a:t>：样本所在总体中各类别相等（或等于指定频率分布）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H</a:t>
            </a:r>
            <a:r>
              <a:rPr kumimoji="1" lang="en-US" altLang="zh-CN" sz="2800" baseline="-25000" dirty="0" smtClean="0"/>
              <a:t>1</a:t>
            </a:r>
            <a:r>
              <a:rPr kumimoji="1" lang="zh-CN" altLang="en-US" sz="2800" dirty="0" smtClean="0"/>
              <a:t>：样本所在总体中各类别存在差异（或不等于指定频率分布）</a:t>
            </a:r>
            <a:endParaRPr kumimoji="1" lang="en-US" altLang="zh-CN" sz="2800" dirty="0" smtClean="0"/>
          </a:p>
          <a:p>
            <a:r>
              <a:rPr kumimoji="1" lang="zh-CN" altLang="en-US" sz="2800" dirty="0"/>
              <a:t>如果</a:t>
            </a:r>
            <a:r>
              <a:rPr kumimoji="1" lang="en-US" altLang="zh-CN" sz="2800" dirty="0"/>
              <a:t>p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&lt;</a:t>
            </a:r>
            <a:r>
              <a:rPr kumimoji="1" lang="zh-CN" altLang="en-US" sz="2800" dirty="0"/>
              <a:t> </a:t>
            </a:r>
            <a:r>
              <a:rPr kumimoji="1" lang="en-US" altLang="zh-CN" sz="2800" dirty="0"/>
              <a:t>.05</a:t>
            </a:r>
            <a:r>
              <a:rPr kumimoji="1" lang="zh-CN" altLang="en-US" sz="2800" dirty="0"/>
              <a:t>则拒绝原假设，否则保留原假设。</a:t>
            </a:r>
            <a:endParaRPr kumimoji="1" lang="en-US" altLang="zh-CN" sz="2800" dirty="0"/>
          </a:p>
          <a:p>
            <a:r>
              <a:rPr kumimoji="1" lang="zh-CN" altLang="en-US" sz="2800" dirty="0" smtClean="0"/>
              <a:t>练习</a:t>
            </a:r>
            <a:r>
              <a:rPr kumimoji="1" lang="zh-CN" altLang="en-US" sz="2800" dirty="0"/>
              <a:t>：</a:t>
            </a:r>
            <a:r>
              <a:rPr kumimoji="1" lang="zh-CN" altLang="en-US" sz="2800" dirty="0" smtClean="0"/>
              <a:t>检验各</a:t>
            </a:r>
            <a:r>
              <a:rPr kumimoji="1" lang="zh-CN" altLang="en-US" sz="2800" dirty="0"/>
              <a:t>教龄组人数是否</a:t>
            </a:r>
            <a:r>
              <a:rPr kumimoji="1" lang="zh-CN" altLang="en-US" sz="2800" dirty="0" smtClean="0"/>
              <a:t>相同</a:t>
            </a:r>
            <a:endParaRPr kumimoji="1" lang="en-US" altLang="zh-CN" sz="2800" dirty="0"/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49787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b="1" dirty="0" smtClean="0">
                <a:solidFill>
                  <a:srgbClr val="FF0000"/>
                </a:solidFill>
              </a:rPr>
              <a:t>菜单：分析</a:t>
            </a:r>
            <a:r>
              <a:rPr kumimoji="1" lang="zh-CN" altLang="en-US" sz="2800" b="1" dirty="0" smtClean="0">
                <a:solidFill>
                  <a:srgbClr val="FF0000"/>
                </a:solidFill>
                <a:sym typeface="Wingdings"/>
              </a:rPr>
              <a:t>非参数统计卡方</a:t>
            </a:r>
            <a:endParaRPr kumimoji="1" lang="en-US" altLang="zh-CN" sz="2800" b="1" dirty="0" smtClean="0">
              <a:solidFill>
                <a:srgbClr val="FF0000"/>
              </a:solidFill>
              <a:sym typeface="Wingdings"/>
            </a:endParaRPr>
          </a:p>
          <a:p>
            <a:endParaRPr kumimoji="1" lang="en-US" altLang="zh-CN" sz="2800" dirty="0">
              <a:sym typeface="Wingdings"/>
            </a:endParaRPr>
          </a:p>
          <a:p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>
              <a:sym typeface="Wingdings"/>
            </a:endParaRPr>
          </a:p>
          <a:p>
            <a:endParaRPr kumimoji="1" lang="en-US" altLang="zh-CN" sz="2800" dirty="0" smtClean="0">
              <a:sym typeface="Wingdings"/>
            </a:endParaRPr>
          </a:p>
          <a:p>
            <a:endParaRPr kumimoji="1" lang="en-US" altLang="zh-CN" sz="2800" dirty="0">
              <a:sym typeface="Wingdings"/>
            </a:endParaRPr>
          </a:p>
          <a:p>
            <a:endParaRPr kumimoji="1" lang="en-US" altLang="zh-CN" sz="2800" dirty="0" smtClean="0">
              <a:sym typeface="Wingdings"/>
            </a:endParaRPr>
          </a:p>
          <a:p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2768600"/>
            <a:ext cx="6709189" cy="34021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5446" y="2865528"/>
            <a:ext cx="3683000" cy="2679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512546" y="6398308"/>
            <a:ext cx="6601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zh-CN" dirty="0" smtClean="0">
                <a:latin typeface="Times New Roman"/>
                <a:cs typeface="Times New Roman"/>
                <a:sym typeface="Wingdings" pitchFamily="2" charset="2"/>
              </a:rPr>
              <a:t>χ</a:t>
            </a:r>
            <a:r>
              <a:rPr lang="el-GR" altLang="zh-CN" baseline="30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 (2, </a:t>
            </a:r>
            <a:r>
              <a:rPr lang="en-US" altLang="zh-CN" i="1" dirty="0" smtClean="0">
                <a:latin typeface="Times New Roman"/>
                <a:cs typeface="Times New Roman"/>
                <a:sym typeface="Wingdings" pitchFamily="2" charset="2"/>
              </a:rPr>
              <a:t>N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 =10) = 0.20, </a:t>
            </a:r>
            <a:r>
              <a:rPr lang="en-US" altLang="zh-CN" i="1" dirty="0" smtClean="0">
                <a:latin typeface="Times New Roman"/>
                <a:cs typeface="Times New Roman"/>
                <a:sym typeface="Wingdings" pitchFamily="2" charset="2"/>
              </a:rPr>
              <a:t>p</a:t>
            </a:r>
            <a:r>
              <a:rPr lang="en-US" altLang="zh-CN" dirty="0" smtClean="0">
                <a:latin typeface="Times New Roman"/>
                <a:cs typeface="Times New Roman"/>
                <a:sym typeface="Wingdings" pitchFamily="2" charset="2"/>
              </a:rPr>
              <a:t> = .905</a:t>
            </a:r>
            <a:r>
              <a:rPr lang="zh-CN" altLang="en-US" dirty="0" smtClean="0">
                <a:latin typeface="Times New Roman"/>
                <a:cs typeface="Times New Roman"/>
                <a:sym typeface="Wingdings" pitchFamily="2" charset="2"/>
              </a:rPr>
              <a:t>。各教龄组人数分布没有显著差异。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39237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六、</a:t>
            </a:r>
            <a:r>
              <a:rPr lang="zh-CN" altLang="en-US" dirty="0"/>
              <a:t>交叉表和卡方独立性检验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zh-CN" altLang="en-US" sz="2800" dirty="0" smtClean="0"/>
              <a:t>交叉表可以展现两个类别变量的交叉分布情况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H</a:t>
            </a:r>
            <a:r>
              <a:rPr kumimoji="1" lang="en-US" altLang="zh-CN" sz="2800" baseline="-25000" dirty="0" smtClean="0"/>
              <a:t>0</a:t>
            </a:r>
            <a:r>
              <a:rPr kumimoji="1" lang="zh-CN" altLang="en-US" sz="2800" dirty="0" smtClean="0"/>
              <a:t>：两个类别变量互相独立            </a:t>
            </a:r>
            <a:endParaRPr kumimoji="1" lang="en-US" altLang="zh-CN" sz="2800" dirty="0" smtClean="0"/>
          </a:p>
          <a:p>
            <a:r>
              <a:rPr kumimoji="1" lang="en-US" altLang="zh-CN" sz="2800" dirty="0" smtClean="0"/>
              <a:t>H</a:t>
            </a:r>
            <a:r>
              <a:rPr kumimoji="1" lang="en-US" altLang="zh-CN" sz="2800" baseline="-25000" dirty="0" smtClean="0"/>
              <a:t>1</a:t>
            </a:r>
            <a:r>
              <a:rPr kumimoji="1" lang="zh-CN" altLang="en-US" sz="2800" dirty="0" smtClean="0"/>
              <a:t>：两个类别变量存在关联</a:t>
            </a:r>
            <a:endParaRPr kumimoji="1" lang="en-US" altLang="zh-CN" sz="2800" dirty="0" smtClean="0"/>
          </a:p>
          <a:p>
            <a:r>
              <a:rPr kumimoji="1" lang="zh-CN" altLang="en-US" sz="2800" dirty="0" smtClean="0"/>
              <a:t>如果</a:t>
            </a:r>
            <a:r>
              <a:rPr kumimoji="1" lang="en-US" altLang="zh-CN" sz="2800" dirty="0" smtClean="0"/>
              <a:t>p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&lt;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.05</a:t>
            </a:r>
            <a:r>
              <a:rPr kumimoji="1" lang="zh-CN" altLang="en-US" sz="2800" dirty="0" smtClean="0"/>
              <a:t>则拒绝原假设，否则保留原假设。</a:t>
            </a:r>
            <a:endParaRPr kumimoji="1" lang="en-US" altLang="zh-CN" sz="2800" dirty="0" smtClean="0"/>
          </a:p>
          <a:p>
            <a:r>
              <a:rPr kumimoji="1" lang="zh-CN" altLang="en-US" sz="2800" dirty="0"/>
              <a:t>比如性别与职业是否存在关联、专业与收入程度是否有关联、教育程度与旅游意向是否有关联等。</a:t>
            </a:r>
            <a:endParaRPr kumimoji="1" lang="en-US" altLang="zh-CN" sz="2800" dirty="0"/>
          </a:p>
          <a:p>
            <a:r>
              <a:rPr kumimoji="1" lang="zh-CN" altLang="en-US" sz="2800" dirty="0"/>
              <a:t>练习：检验性别与教龄是否存在显著联系。</a:t>
            </a:r>
            <a:endParaRPr kumimoji="1" lang="en-US" altLang="zh-CN" sz="2800" dirty="0"/>
          </a:p>
          <a:p>
            <a:endParaRPr kumimoji="1" lang="en-US" altLang="zh-CN" sz="2800" dirty="0"/>
          </a:p>
        </p:txBody>
      </p:sp>
    </p:spTree>
    <p:extLst>
      <p:ext uri="{BB962C8B-B14F-4D97-AF65-F5344CB8AC3E}">
        <p14:creationId xmlns:p14="http://schemas.microsoft.com/office/powerpoint/2010/main" val="19579411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0417" y="1166191"/>
            <a:ext cx="8199783" cy="56918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altLang="zh-CN" sz="36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sz="3600" b="1" dirty="0" smtClean="0">
                <a:solidFill>
                  <a:srgbClr val="FF0000"/>
                </a:solidFill>
              </a:rPr>
              <a:t>菜单：分析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zh-CN" altLang="en-US" sz="3600" b="1" dirty="0" smtClean="0">
                <a:solidFill>
                  <a:srgbClr val="FF0000"/>
                </a:solidFill>
                <a:sym typeface="Wingdings" pitchFamily="2" charset="2"/>
              </a:rPr>
              <a:t>描述性统计</a:t>
            </a:r>
            <a:r>
              <a:rPr lang="en-US" sz="36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zh-CN" altLang="en-US" sz="3600" b="1" dirty="0" smtClean="0">
                <a:solidFill>
                  <a:srgbClr val="FF0000"/>
                </a:solidFill>
                <a:sym typeface="Wingdings" pitchFamily="2" charset="2"/>
              </a:rPr>
              <a:t>交叉表</a:t>
            </a:r>
            <a:endParaRPr lang="en-US" sz="36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sz="360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endParaRPr lang="en-US" dirty="0" smtClean="0">
              <a:latin typeface="Times New Roman"/>
              <a:cs typeface="Times New Roman"/>
              <a:sym typeface="Wingdings" pitchFamily="2" charset="2"/>
            </a:endParaRPr>
          </a:p>
          <a:p>
            <a:pPr>
              <a:buNone/>
            </a:pPr>
            <a:endParaRPr lang="en-US" sz="2200" dirty="0">
              <a:latin typeface="Times New Roman"/>
              <a:cs typeface="Times New Roman"/>
              <a:sym typeface="Wingdings" pitchFamily="2" charset="2"/>
            </a:endParaRPr>
          </a:p>
          <a:p>
            <a:pPr>
              <a:buNone/>
            </a:pPr>
            <a:endParaRPr lang="en-US" sz="2200" dirty="0" smtClean="0">
              <a:latin typeface="Times New Roman"/>
              <a:cs typeface="Times New Roman"/>
              <a:sym typeface="Wingdings" pitchFamily="2" charset="2"/>
            </a:endParaRPr>
          </a:p>
          <a:p>
            <a:pPr>
              <a:buNone/>
            </a:pPr>
            <a:r>
              <a:rPr lang="el-GR" sz="2600" dirty="0" smtClean="0">
                <a:latin typeface="Times New Roman"/>
                <a:cs typeface="Times New Roman"/>
                <a:sym typeface="Wingdings" pitchFamily="2" charset="2"/>
              </a:rPr>
              <a:t>χ</a:t>
            </a:r>
            <a:r>
              <a:rPr lang="el-GR" sz="2600" baseline="30000" dirty="0" smtClean="0">
                <a:latin typeface="Times New Roman"/>
                <a:cs typeface="Times New Roman"/>
                <a:sym typeface="Wingdings" pitchFamily="2" charset="2"/>
              </a:rPr>
              <a:t>2</a:t>
            </a:r>
            <a:r>
              <a:rPr lang="en-US" sz="2600" dirty="0" smtClean="0">
                <a:latin typeface="Times New Roman"/>
                <a:cs typeface="Times New Roman"/>
                <a:sym typeface="Wingdings" pitchFamily="2" charset="2"/>
              </a:rPr>
              <a:t> </a:t>
            </a:r>
            <a:r>
              <a:rPr lang="en-US" sz="2600" dirty="0">
                <a:latin typeface="Times New Roman"/>
                <a:cs typeface="Times New Roman"/>
                <a:sym typeface="Wingdings" pitchFamily="2" charset="2"/>
              </a:rPr>
              <a:t>(2, </a:t>
            </a:r>
            <a:r>
              <a:rPr lang="en-US" sz="2600" i="1" dirty="0">
                <a:latin typeface="Times New Roman"/>
                <a:cs typeface="Times New Roman"/>
                <a:sym typeface="Wingdings" pitchFamily="2" charset="2"/>
              </a:rPr>
              <a:t>N</a:t>
            </a:r>
            <a:r>
              <a:rPr lang="en-US" sz="2600" dirty="0">
                <a:latin typeface="Times New Roman"/>
                <a:cs typeface="Times New Roman"/>
                <a:sym typeface="Wingdings" pitchFamily="2" charset="2"/>
              </a:rPr>
              <a:t> =10) = </a:t>
            </a:r>
            <a:r>
              <a:rPr lang="en-US" altLang="zh-CN" sz="2600" dirty="0" smtClean="0">
                <a:latin typeface="Times New Roman"/>
                <a:cs typeface="Times New Roman"/>
                <a:sym typeface="Wingdings" pitchFamily="2" charset="2"/>
              </a:rPr>
              <a:t>0.67</a:t>
            </a:r>
            <a:r>
              <a:rPr lang="en-US" sz="2600" dirty="0" smtClean="0">
                <a:latin typeface="Times New Roman"/>
                <a:cs typeface="Times New Roman"/>
                <a:sym typeface="Wingdings" pitchFamily="2" charset="2"/>
              </a:rPr>
              <a:t>, </a:t>
            </a:r>
            <a:r>
              <a:rPr lang="en-US" sz="2600" i="1" dirty="0">
                <a:latin typeface="Times New Roman"/>
                <a:cs typeface="Times New Roman"/>
                <a:sym typeface="Wingdings" pitchFamily="2" charset="2"/>
              </a:rPr>
              <a:t>p</a:t>
            </a:r>
            <a:r>
              <a:rPr lang="en-US" sz="2600" dirty="0">
                <a:latin typeface="Times New Roman"/>
                <a:cs typeface="Times New Roman"/>
                <a:sym typeface="Wingdings" pitchFamily="2" charset="2"/>
              </a:rPr>
              <a:t> = </a:t>
            </a:r>
            <a:r>
              <a:rPr lang="en-US" sz="2600" dirty="0" smtClean="0">
                <a:latin typeface="Times New Roman"/>
                <a:cs typeface="Times New Roman"/>
                <a:sym typeface="Wingdings" pitchFamily="2" charset="2"/>
              </a:rPr>
              <a:t>.</a:t>
            </a:r>
            <a:r>
              <a:rPr lang="en-US" altLang="zh-CN" sz="2600" dirty="0" smtClean="0">
                <a:latin typeface="Times New Roman"/>
                <a:cs typeface="Times New Roman"/>
                <a:sym typeface="Wingdings" pitchFamily="2" charset="2"/>
              </a:rPr>
              <a:t>717</a:t>
            </a:r>
            <a:r>
              <a:rPr lang="en-US" sz="2600" dirty="0" smtClean="0">
                <a:latin typeface="Times New Roman"/>
                <a:cs typeface="Times New Roman"/>
                <a:sym typeface="Wingdings" pitchFamily="2" charset="2"/>
              </a:rPr>
              <a:t>, </a:t>
            </a:r>
            <a:r>
              <a:rPr lang="zh-CN" altLang="en-US" sz="2600" dirty="0" smtClean="0">
                <a:latin typeface="Times New Roman"/>
                <a:cs typeface="Times New Roman"/>
                <a:sym typeface="Wingdings" pitchFamily="2" charset="2"/>
              </a:rPr>
              <a:t>教师性别和属于哪个教龄组</a:t>
            </a:r>
            <a:r>
              <a:rPr lang="zh-CN" altLang="en-US" sz="2600" dirty="0" smtClean="0">
                <a:latin typeface="Times New Roman"/>
                <a:cs typeface="Times New Roman"/>
                <a:sym typeface="Wingdings" pitchFamily="2" charset="2"/>
              </a:rPr>
              <a:t>没有显著</a:t>
            </a:r>
            <a:r>
              <a:rPr lang="zh-CN" altLang="en-US" sz="2600" dirty="0" smtClean="0">
                <a:latin typeface="Times New Roman"/>
                <a:cs typeface="Times New Roman"/>
                <a:sym typeface="Wingdings" pitchFamily="2" charset="2"/>
              </a:rPr>
              <a:t>关联。</a:t>
            </a:r>
            <a:r>
              <a:rPr lang="zh-CN" altLang="en-US" sz="2600" dirty="0" smtClean="0">
                <a:latin typeface="Times New Roman"/>
                <a:cs typeface="Times New Roman"/>
                <a:sym typeface="Wingdings" pitchFamily="2" charset="2"/>
              </a:rPr>
              <a:t>（注意：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卡方独立性检验一般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要求观测数据彼此独立，并且预期</a:t>
            </a:r>
            <a:r>
              <a:rPr lang="zh-CN" altLang="en-US" sz="2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的单元格频率不小于</a:t>
            </a:r>
            <a:r>
              <a:rPr lang="en-US" altLang="zh-CN" sz="2600" b="1" dirty="0" smtClean="0">
                <a:solidFill>
                  <a:srgbClr val="FF0000"/>
                </a:solidFill>
                <a:latin typeface="Times New Roman"/>
                <a:cs typeface="Times New Roman"/>
                <a:sym typeface="Wingdings" pitchFamily="2" charset="2"/>
              </a:rPr>
              <a:t>5</a:t>
            </a:r>
            <a:r>
              <a:rPr lang="zh-CN" altLang="en-US" sz="2600" dirty="0">
                <a:latin typeface="Times New Roman"/>
                <a:cs typeface="Times New Roman"/>
                <a:sym typeface="Wingdings" pitchFamily="2" charset="2"/>
              </a:rPr>
              <a:t>。</a:t>
            </a:r>
            <a:r>
              <a:rPr lang="zh-CN" altLang="en-US" sz="2600" dirty="0" smtClean="0">
                <a:latin typeface="Times New Roman"/>
                <a:cs typeface="Times New Roman"/>
                <a:sym typeface="Wingdings" pitchFamily="2" charset="2"/>
              </a:rPr>
              <a:t>由于</a:t>
            </a:r>
            <a:r>
              <a:rPr lang="zh-CN" altLang="en-US" sz="2600" dirty="0" smtClean="0">
                <a:latin typeface="Times New Roman"/>
                <a:cs typeface="Times New Roman"/>
                <a:sym typeface="Wingdings" pitchFamily="2" charset="2"/>
              </a:rPr>
              <a:t>样本量过小，本结果可能存在偏差。）</a:t>
            </a:r>
            <a:endParaRPr lang="en-US" sz="2600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944" y="2171700"/>
            <a:ext cx="5499100" cy="3289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8383" y="825500"/>
            <a:ext cx="48260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677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42950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七、皮尔逊相关系数与检验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45636"/>
            <a:ext cx="9601200" cy="3816625"/>
          </a:xfrm>
        </p:spPr>
        <p:txBody>
          <a:bodyPr>
            <a:noAutofit/>
          </a:bodyPr>
          <a:lstStyle/>
          <a:p>
            <a:r>
              <a:rPr lang="zh-CN" altLang="en-US" sz="2800" dirty="0" smtClean="0"/>
              <a:t>两个连续变量之间是否存在显著的线性关联？也就是说当一个变量的值增加时，另一个变量是否有增加（正相关）或减少（负相关）的趋势？</a:t>
            </a:r>
            <a:endParaRPr lang="en-US" altLang="zh-CN" sz="2800" dirty="0" smtClean="0"/>
          </a:p>
          <a:p>
            <a:r>
              <a:rPr lang="zh-CN" altLang="en-US" sz="2800" dirty="0" smtClean="0"/>
              <a:t>相关系数取值在－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到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之间，绝对值越接近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相关越高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  <a:p>
            <a:r>
              <a:rPr lang="en-US" altLang="zh-CN" sz="2800" dirty="0" smtClean="0"/>
              <a:t>H</a:t>
            </a:r>
            <a:r>
              <a:rPr lang="en-US" altLang="zh-CN" sz="2800" baseline="-25000" dirty="0" smtClean="0"/>
              <a:t>0</a:t>
            </a:r>
            <a:r>
              <a:rPr lang="en-US" altLang="zh-CN" sz="2800" dirty="0"/>
              <a:t>: ρ = 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     </a:t>
            </a:r>
            <a:r>
              <a:rPr lang="en-US" altLang="zh-CN" sz="2800" dirty="0" smtClean="0"/>
              <a:t>H</a:t>
            </a:r>
            <a:r>
              <a:rPr lang="en-US" altLang="zh-CN" sz="2800" baseline="-25000" dirty="0" smtClean="0"/>
              <a:t>1</a:t>
            </a:r>
            <a:r>
              <a:rPr lang="en-US" altLang="zh-CN" sz="2800" dirty="0"/>
              <a:t>: ρ ≠ </a:t>
            </a:r>
            <a:r>
              <a:rPr lang="en-US" altLang="zh-CN" sz="2800" dirty="0" smtClean="0"/>
              <a:t>0</a:t>
            </a:r>
            <a:r>
              <a:rPr lang="zh-CN" altLang="en-US" sz="2800" dirty="0" smtClean="0"/>
              <a:t> （注：</a:t>
            </a:r>
            <a:r>
              <a:rPr lang="en-US" altLang="zh-CN" sz="2800" dirty="0" smtClean="0"/>
              <a:t>ρ</a:t>
            </a:r>
            <a:r>
              <a:rPr lang="zh-CN" altLang="en-US" sz="2800" dirty="0" smtClean="0"/>
              <a:t>是总体相关系数的代表符号，</a:t>
            </a:r>
            <a:r>
              <a:rPr lang="en-US" altLang="zh-CN" sz="2800" i="1" dirty="0" smtClean="0"/>
              <a:t>r</a:t>
            </a:r>
            <a:r>
              <a:rPr lang="zh-CN" altLang="en-US" sz="2800" dirty="0" smtClean="0"/>
              <a:t>是样本相关系数）</a:t>
            </a:r>
            <a:endParaRPr lang="en-US" altLang="zh-CN" sz="2800" dirty="0" smtClean="0"/>
          </a:p>
          <a:p>
            <a:r>
              <a:rPr lang="zh-CN" altLang="en-US" sz="2800" dirty="0" smtClean="0"/>
              <a:t>练习：</a:t>
            </a:r>
            <a:r>
              <a:rPr lang="zh-CN" altLang="en-US" sz="2800" dirty="0"/>
              <a:t>工作压力和职业</a:t>
            </a:r>
            <a:r>
              <a:rPr lang="zh-CN" altLang="en-US" sz="2800" dirty="0" smtClean="0"/>
              <a:t>倦怠感之间是否存在显著联系？</a:t>
            </a:r>
            <a:endParaRPr lang="en-US" altLang="zh-CN" sz="2800" dirty="0" smtClean="0"/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i="1" dirty="0" smtClean="0">
              <a:sym typeface="Wingdings" pitchFamily="2" charset="2"/>
            </a:endParaRPr>
          </a:p>
          <a:p>
            <a:endParaRPr lang="en-US" i="1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00864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73826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菜单：分析</a:t>
            </a:r>
            <a:r>
              <a:rPr lang="en-US" altLang="zh-CN" sz="2800" b="1" dirty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N" altLang="en-US" sz="2800" b="1" dirty="0">
                <a:solidFill>
                  <a:srgbClr val="FF0000"/>
                </a:solidFill>
                <a:sym typeface="Wingdings" pitchFamily="2" charset="2"/>
              </a:rPr>
              <a:t>二元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itchFamily="2" charset="2"/>
              </a:rPr>
              <a:t>相关性</a:t>
            </a:r>
            <a:endParaRPr lang="en-US" altLang="zh-CN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altLang="zh-CN" sz="2800" b="1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US" altLang="zh-CN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altLang="zh-CN" sz="2800" b="1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US" altLang="zh-CN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endParaRPr lang="en-US" altLang="zh-CN" sz="2800" b="1" dirty="0">
              <a:solidFill>
                <a:srgbClr val="FF0000"/>
              </a:solidFill>
              <a:sym typeface="Wingdings" pitchFamily="2" charset="2"/>
            </a:endParaRPr>
          </a:p>
          <a:p>
            <a:endParaRPr lang="en-US" altLang="zh-CN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altLang="zh-CN" sz="2800" i="1" dirty="0">
                <a:sym typeface="Wingdings" pitchFamily="2" charset="2"/>
              </a:rPr>
              <a:t>r</a:t>
            </a:r>
            <a:r>
              <a:rPr lang="en-US" altLang="zh-CN" sz="2800" dirty="0">
                <a:sym typeface="Wingdings" pitchFamily="2" charset="2"/>
              </a:rPr>
              <a:t> = .53, </a:t>
            </a:r>
            <a:r>
              <a:rPr lang="en-US" altLang="zh-CN" sz="2800" i="1" dirty="0">
                <a:sym typeface="Wingdings" pitchFamily="2" charset="2"/>
              </a:rPr>
              <a:t>p</a:t>
            </a:r>
            <a:r>
              <a:rPr lang="en-US" altLang="zh-CN" sz="2800" dirty="0">
                <a:sym typeface="Wingdings" pitchFamily="2" charset="2"/>
              </a:rPr>
              <a:t> = .115, </a:t>
            </a:r>
            <a:r>
              <a:rPr lang="zh-CN" altLang="en-US" sz="2800" dirty="0"/>
              <a:t>工作压力和职业倦怠感之间不存在显著相关。（注意，这里结果不显著很可能是因为样本量太小引起的，</a:t>
            </a:r>
            <a:r>
              <a:rPr lang="en-US" altLang="zh-CN" sz="2800" dirty="0"/>
              <a:t>0.53</a:t>
            </a:r>
            <a:r>
              <a:rPr lang="zh-CN" altLang="en-US" sz="2800" dirty="0"/>
              <a:t>一般被认为是中等相关程度。）</a:t>
            </a:r>
            <a:endParaRPr lang="en-US" altLang="zh-CN" sz="2800" dirty="0"/>
          </a:p>
          <a:p>
            <a:endParaRPr lang="en-US" altLang="zh-CN" sz="2800" b="1" dirty="0">
              <a:solidFill>
                <a:srgbClr val="FF0000"/>
              </a:solidFill>
              <a:sym typeface="Wingdings" pitchFamily="2" charset="2"/>
            </a:endParaRPr>
          </a:p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809" y="2678872"/>
            <a:ext cx="5473700" cy="2590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3840" y="3146287"/>
            <a:ext cx="42799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43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 smtClean="0"/>
              <a:t>第二讲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23407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200" dirty="0" smtClean="0"/>
              <a:t>变量数据重新编码</a:t>
            </a:r>
            <a:endParaRPr lang="en-US" altLang="zh-CN" sz="3200" dirty="0" smtClean="0"/>
          </a:p>
          <a:p>
            <a:r>
              <a:rPr lang="zh-CN" altLang="en-US" sz="3200" dirty="0" smtClean="0"/>
              <a:t>数据检查与描述性</a:t>
            </a:r>
            <a:r>
              <a:rPr lang="zh-CN" altLang="en-US" sz="3200" dirty="0"/>
              <a:t>统计</a:t>
            </a:r>
            <a:r>
              <a:rPr lang="zh-CN" altLang="en-US" sz="3200" dirty="0" smtClean="0"/>
              <a:t>（最大最小值、频率、</a:t>
            </a:r>
            <a:r>
              <a:rPr lang="zh-CN" altLang="en-US" sz="3200" dirty="0"/>
              <a:t>百分比、平均值、标准差等）</a:t>
            </a:r>
            <a:endParaRPr lang="en-US" altLang="zh-CN" sz="3200" dirty="0"/>
          </a:p>
          <a:p>
            <a:r>
              <a:rPr lang="zh-CN" altLang="en-US" sz="3200" dirty="0" smtClean="0"/>
              <a:t>量表信度计算（内部一致性系数）</a:t>
            </a:r>
            <a:endParaRPr lang="en-US" altLang="zh-CN" sz="3200" dirty="0" smtClean="0"/>
          </a:p>
          <a:p>
            <a:r>
              <a:rPr lang="zh-CN" altLang="en-US" sz="3200" dirty="0" smtClean="0"/>
              <a:t>变量计算</a:t>
            </a:r>
            <a:endParaRPr lang="en-US" altLang="zh-CN" sz="3200" dirty="0" smtClean="0"/>
          </a:p>
          <a:p>
            <a:r>
              <a:rPr lang="zh-CN" altLang="en-US" sz="3200" dirty="0" smtClean="0"/>
              <a:t>卡方数据</a:t>
            </a:r>
            <a:r>
              <a:rPr lang="zh-CN" altLang="en-US" sz="3200" dirty="0" smtClean="0"/>
              <a:t>拟合度（</a:t>
            </a:r>
            <a:r>
              <a:rPr lang="en-US" altLang="zh-CN" sz="3200" dirty="0" smtClean="0"/>
              <a:t>goodness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of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fit</a:t>
            </a:r>
            <a:r>
              <a:rPr lang="zh-CN" altLang="en-US" sz="3200" dirty="0" smtClean="0"/>
              <a:t>）检验</a:t>
            </a:r>
            <a:endParaRPr lang="en-US" altLang="zh-CN" sz="3200" dirty="0" smtClean="0"/>
          </a:p>
          <a:p>
            <a:r>
              <a:rPr lang="zh-CN" altLang="en-US" sz="3200" dirty="0"/>
              <a:t>交叉表与卡方独立性</a:t>
            </a:r>
            <a:r>
              <a:rPr lang="zh-CN" altLang="en-US" sz="3200" dirty="0" smtClean="0"/>
              <a:t>检验</a:t>
            </a:r>
            <a:endParaRPr lang="en-US" altLang="zh-CN" sz="3200" dirty="0" smtClean="0"/>
          </a:p>
          <a:p>
            <a:r>
              <a:rPr lang="zh-CN" altLang="en-US" sz="3200" dirty="0" smtClean="0"/>
              <a:t>皮尔逊相关系数与检验</a:t>
            </a:r>
            <a:endParaRPr lang="en-US" altLang="zh-CN" sz="3200" dirty="0"/>
          </a:p>
          <a:p>
            <a:endParaRPr lang="en-US" altLang="zh-CN" sz="3200" dirty="0" smtClean="0"/>
          </a:p>
          <a:p>
            <a:endParaRPr lang="en-US" altLang="zh-CN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8626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一、变量数据重新编码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2800" dirty="0" smtClean="0"/>
              <a:t>有些时候需要对原始数据的计分方式进行转换，这就需要重新编码。比如反向计分题或者对连续变量进行分组等。</a:t>
            </a:r>
            <a:endParaRPr lang="en-US" altLang="zh-CN" sz="2800" dirty="0" smtClean="0"/>
          </a:p>
          <a:p>
            <a:r>
              <a:rPr lang="zh-CN" altLang="en-US" sz="2800" dirty="0" smtClean="0"/>
              <a:t>假设“工作压力量表”中的变量</a:t>
            </a:r>
            <a:r>
              <a:rPr lang="en-US" altLang="zh-CN" sz="2800" dirty="0" smtClean="0"/>
              <a:t>a2</a:t>
            </a:r>
            <a:r>
              <a:rPr lang="zh-CN" altLang="en-US" sz="2800" dirty="0" smtClean="0"/>
              <a:t>和“职业倦怠感量表”中的变量</a:t>
            </a:r>
            <a:r>
              <a:rPr lang="en-US" altLang="zh-CN" sz="2800" dirty="0" smtClean="0"/>
              <a:t>b2</a:t>
            </a:r>
            <a:r>
              <a:rPr lang="zh-CN" altLang="en-US" sz="2800" dirty="0" smtClean="0"/>
              <a:t>是反向计分题，也就是说他们的表述方式与各自量表中其他变量相反。为了准确计算量表综合分数，需要对它们进行反向计分，也就是</a:t>
            </a:r>
            <a:r>
              <a:rPr lang="en-US" altLang="zh-CN" sz="2800" dirty="0" smtClean="0"/>
              <a:t>1</a:t>
            </a:r>
            <a:r>
              <a:rPr lang="zh-CN" altLang="en-US" sz="2800" dirty="0"/>
              <a:t>－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－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－</a:t>
            </a:r>
            <a:r>
              <a:rPr lang="en-US" altLang="zh-CN" sz="2800" dirty="0" smtClean="0"/>
              <a:t>3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4</a:t>
            </a:r>
            <a:r>
              <a:rPr lang="zh-CN" altLang="en-US" sz="2800" dirty="0" smtClean="0"/>
              <a:t>－</a:t>
            </a:r>
            <a:r>
              <a:rPr lang="en-US" altLang="zh-CN" sz="2800" dirty="0" smtClean="0"/>
              <a:t>2</a:t>
            </a:r>
            <a:r>
              <a:rPr lang="zh-CN" altLang="en-US" sz="2800" dirty="0" smtClean="0"/>
              <a:t>，</a:t>
            </a:r>
            <a:r>
              <a:rPr lang="en-US" altLang="zh-CN" sz="2800" dirty="0" smtClean="0"/>
              <a:t>5</a:t>
            </a:r>
            <a:r>
              <a:rPr lang="zh-CN" altLang="en-US" sz="2800" dirty="0" smtClean="0"/>
              <a:t>－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，缺失值－缺失值。</a:t>
            </a:r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955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71600" y="119270"/>
            <a:ext cx="9601200" cy="5748130"/>
          </a:xfrm>
        </p:spPr>
        <p:txBody>
          <a:bodyPr>
            <a:normAutofit/>
          </a:bodyPr>
          <a:lstStyle/>
          <a:p>
            <a:r>
              <a:rPr lang="zh-CN" altLang="en-US" dirty="0"/>
              <a:t>一、以下是关于您工作体验的问题</a:t>
            </a:r>
            <a:r>
              <a:rPr lang="en-US" altLang="zh-CN" dirty="0"/>
              <a:t>……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二</a:t>
            </a:r>
            <a:r>
              <a:rPr lang="zh-CN" altLang="en-US" dirty="0"/>
              <a:t>、以下是另外一些关于您职业感受的问题</a:t>
            </a:r>
            <a:r>
              <a:rPr lang="en-US" altLang="zh-CN" dirty="0" smtClean="0"/>
              <a:t>……</a:t>
            </a:r>
          </a:p>
          <a:p>
            <a:endParaRPr lang="en-US" altLang="zh-CN" dirty="0" smtClean="0"/>
          </a:p>
          <a:p>
            <a:endParaRPr kumimoji="1" lang="zh-CN" altLang="en-US" dirty="0"/>
          </a:p>
        </p:txBody>
      </p:sp>
      <p:graphicFrame>
        <p:nvGraphicFramePr>
          <p:cNvPr id="10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68823"/>
              </p:ext>
            </p:extLst>
          </p:nvPr>
        </p:nvGraphicFramePr>
        <p:xfrm>
          <a:off x="1371600" y="513522"/>
          <a:ext cx="961445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590261"/>
                <a:gridCol w="1696278"/>
                <a:gridCol w="1404731"/>
                <a:gridCol w="1524000"/>
                <a:gridCol w="1179443"/>
                <a:gridCol w="1457739"/>
              </a:tblGrid>
              <a:tr h="586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序号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描述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完全不同意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基本不同意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介于同意和不同意之间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基本同意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完全同意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我常觉得按时完成工作任务是困难的。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我能轻松完成各种工作任务。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我经常感到工作难度太大。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128286"/>
              </p:ext>
            </p:extLst>
          </p:nvPr>
        </p:nvGraphicFramePr>
        <p:xfrm>
          <a:off x="1506055" y="4023360"/>
          <a:ext cx="9614452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1590261"/>
                <a:gridCol w="1696278"/>
                <a:gridCol w="1404731"/>
                <a:gridCol w="1524000"/>
                <a:gridCol w="1179443"/>
                <a:gridCol w="1457739"/>
              </a:tblGrid>
              <a:tr h="5864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序号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描述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完全不同意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基本不同意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介于同意和不同意之间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基本同意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完全同意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日常工作经常让我感到身心疲惫。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我对工作充满热情。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dirty="0" smtClean="0"/>
                        <a:t>我常因工作太辛苦想到辞职。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dist">
                        <a:lnSpc>
                          <a:spcPct val="100000"/>
                        </a:lnSpc>
                      </a:pPr>
                      <a:r>
                        <a:rPr lang="en-US" altLang="zh-CN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055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菜单：变换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r>
              <a:rPr lang="zh-CN" altLang="en-US" sz="2800" b="1" dirty="0">
                <a:solidFill>
                  <a:srgbClr val="FF0000"/>
                </a:solidFill>
              </a:rPr>
              <a:t>重编码到其他变量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dirty="0" smtClean="0"/>
              <a:t>给新变量指定名称，点击“改动”。</a:t>
            </a:r>
            <a:endParaRPr lang="en-US" altLang="zh-CN" sz="2800" dirty="0" smtClean="0"/>
          </a:p>
          <a:p>
            <a:r>
              <a:rPr lang="zh-CN" altLang="en-US" sz="2800" dirty="0" smtClean="0"/>
              <a:t>点击“旧值和新值”</a:t>
            </a:r>
            <a:r>
              <a:rPr lang="en-US" altLang="zh-CN" sz="2800" dirty="0" smtClean="0"/>
              <a:t>: 1</a:t>
            </a: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smtClean="0"/>
              <a:t>5, 2</a:t>
            </a: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smtClean="0"/>
              <a:t>4, 3</a:t>
            </a: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smtClean="0"/>
              <a:t>3, 4</a:t>
            </a: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smtClean="0"/>
              <a:t>2, 5</a:t>
            </a: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smtClean="0"/>
              <a:t>1</a:t>
            </a:r>
            <a:r>
              <a:rPr lang="zh-CN" altLang="en-US" sz="2800" dirty="0" smtClean="0"/>
              <a:t>，系统或用户指定缺失值</a:t>
            </a:r>
            <a:r>
              <a:rPr lang="en-US" altLang="zh-CN" sz="2800" dirty="0" smtClean="0">
                <a:sym typeface="Wingdings" pitchFamily="2" charset="2"/>
              </a:rPr>
              <a:t></a:t>
            </a:r>
            <a:r>
              <a:rPr lang="en-US" altLang="zh-CN" sz="2800" dirty="0" smtClean="0"/>
              <a:t> </a:t>
            </a:r>
            <a:r>
              <a:rPr lang="zh-CN" altLang="en-US" sz="2800" dirty="0" smtClean="0"/>
              <a:t>系统缺失设置，然后“继续”，再点“确定”。</a:t>
            </a:r>
            <a:endParaRPr lang="en-US" altLang="zh-CN" sz="2800" dirty="0" smtClean="0"/>
          </a:p>
          <a:p>
            <a:r>
              <a:rPr lang="zh-CN" altLang="en-US" sz="2800" dirty="0" smtClean="0"/>
              <a:t>检查新变量的变量属性，把“比例”改成“顺序上”。</a:t>
            </a:r>
            <a:endParaRPr lang="en-US" altLang="zh-CN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0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824" y="568391"/>
            <a:ext cx="4978124" cy="35083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203" y="749576"/>
            <a:ext cx="6053764" cy="448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474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2800" dirty="0" smtClean="0"/>
              <a:t>练习：把教龄分成三组：</a:t>
            </a:r>
            <a:r>
              <a:rPr kumimoji="1" lang="en-US" altLang="zh-CN" sz="2800" dirty="0" smtClean="0"/>
              <a:t>1-5</a:t>
            </a:r>
            <a:r>
              <a:rPr kumimoji="1" lang="zh-CN" altLang="en-US" sz="2800" dirty="0" smtClean="0"/>
              <a:t>年为第一组，</a:t>
            </a:r>
            <a:r>
              <a:rPr kumimoji="1" lang="en-US" altLang="zh-CN" sz="2800" dirty="0" smtClean="0"/>
              <a:t>6-10</a:t>
            </a:r>
            <a:r>
              <a:rPr kumimoji="1" lang="zh-CN" altLang="en-US" sz="2800" dirty="0" smtClean="0"/>
              <a:t>年为第二组，</a:t>
            </a:r>
            <a:r>
              <a:rPr kumimoji="1" lang="en-US" altLang="zh-CN" sz="2800" dirty="0" smtClean="0"/>
              <a:t>10</a:t>
            </a:r>
            <a:r>
              <a:rPr kumimoji="1" lang="zh-CN" altLang="en-US" sz="2800" dirty="0" smtClean="0"/>
              <a:t>年以上为第三组。</a:t>
            </a:r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70" y="2718070"/>
            <a:ext cx="5570882" cy="413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80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二、数据检查与描述性统计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菜单：分析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itchFamily="2" charset="2"/>
              </a:rPr>
              <a:t>描述性统计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itchFamily="2" charset="2"/>
              </a:rPr>
              <a:t>频率</a:t>
            </a:r>
            <a:endParaRPr lang="en-US" altLang="zh-CN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zh-CN" altLang="en-US" sz="2800" dirty="0" smtClean="0">
                <a:sym typeface="Wingdings" pitchFamily="2" charset="2"/>
              </a:rPr>
              <a:t>把所有变量放进去</a:t>
            </a:r>
            <a:endParaRPr lang="en-US" altLang="zh-CN" sz="2800" dirty="0" smtClean="0">
              <a:sym typeface="Wingdings" pitchFamily="2" charset="2"/>
            </a:endParaRPr>
          </a:p>
          <a:p>
            <a:r>
              <a:rPr lang="zh-CN" altLang="en-US" sz="2800" dirty="0" smtClean="0">
                <a:sym typeface="Wingdings" pitchFamily="2" charset="2"/>
              </a:rPr>
              <a:t>数据检查：重点关注最小值和最大值是否超出范围</a:t>
            </a:r>
            <a:endParaRPr lang="en-US" altLang="zh-CN" sz="2800" dirty="0" smtClean="0">
              <a:sym typeface="Wingdings" pitchFamily="2" charset="2"/>
            </a:endParaRPr>
          </a:p>
          <a:p>
            <a:r>
              <a:rPr lang="zh-CN" altLang="en-US" sz="2800" dirty="0" smtClean="0">
                <a:sym typeface="Wingdings" pitchFamily="2" charset="2"/>
              </a:rPr>
              <a:t>描述统计：类别变量（每个变量各选项的频率、百分比等；可以用频率表、条形图或饼状图等表现数据分布）；连续变量（平均值、标准差、中位数等；可以用直方图、箱线图等表现数据分布）</a:t>
            </a:r>
            <a:endParaRPr lang="en-US" sz="2800" dirty="0" smtClean="0">
              <a:sym typeface="Wingdings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65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zh-CN" altLang="en-US" dirty="0"/>
                  <a:t>三、量表信度计算（内部一致性</a:t>
                </a:r>
                <a:r>
                  <a:rPr lang="zh-CN" altLang="en-US" dirty="0" smtClean="0"/>
                  <a:t>系数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𝛼</m:t>
                    </m:r>
                  </m:oMath>
                </a14:m>
                <a:r>
                  <a:rPr lang="zh-CN" altLang="en-US" dirty="0" smtClean="0"/>
                  <a:t>）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l="-2222" t="-13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4365" y="1428750"/>
            <a:ext cx="9601200" cy="3581400"/>
          </a:xfrm>
        </p:spPr>
        <p:txBody>
          <a:bodyPr/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菜单：分析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itchFamily="2" charset="2"/>
              </a:rPr>
              <a:t>信度</a:t>
            </a:r>
            <a:r>
              <a:rPr lang="zh-CN" altLang="en-US" sz="2800" b="1" dirty="0" smtClean="0">
                <a:solidFill>
                  <a:srgbClr val="FF0000"/>
                </a:solidFill>
                <a:sym typeface="Wingdings" pitchFamily="2" charset="2"/>
              </a:rPr>
              <a:t>分析</a:t>
            </a:r>
            <a:endParaRPr lang="en-US" altLang="zh-CN" sz="2800" b="1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zh-CN" altLang="en-US" sz="2800" dirty="0" smtClean="0">
                <a:sym typeface="Wingdings" pitchFamily="2" charset="2"/>
              </a:rPr>
              <a:t>一般认为信度系数</a:t>
            </a:r>
            <a:r>
              <a:rPr lang="en-US" altLang="zh-CN" sz="2800" dirty="0" smtClean="0">
                <a:sym typeface="Wingdings" pitchFamily="2" charset="2"/>
              </a:rPr>
              <a:t>0.7</a:t>
            </a:r>
            <a:r>
              <a:rPr lang="zh-CN" altLang="en-US" sz="2800" dirty="0" smtClean="0">
                <a:sym typeface="Wingdings" pitchFamily="2" charset="2"/>
              </a:rPr>
              <a:t>以上较好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865" y="2914650"/>
            <a:ext cx="7073900" cy="29083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8265" y="3765550"/>
            <a:ext cx="30988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28208"/>
      </p:ext>
    </p:extLst>
  </p:cSld>
  <p:clrMapOvr>
    <a:masterClrMapping/>
  </p:clrMapOvr>
</p:sld>
</file>

<file path=ppt/theme/theme1.xml><?xml version="1.0" encoding="utf-8"?>
<a:theme xmlns:a="http://schemas.openxmlformats.org/drawingml/2006/main" name="裁剪">
  <a:themeElements>
    <a:clrScheme name="裁剪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裁剪">
      <a:majorFont>
        <a:latin typeface="Franklin Gothic Book" panose="020B0503020102020204"/>
        <a:ea typeface=""/>
        <a:cs typeface=""/>
      </a:majorFont>
      <a:minorFont>
        <a:latin typeface="Franklin Gothic Book" panose="020B0503020102020204"/>
        <a:ea typeface=""/>
        <a:cs typeface=""/>
      </a:minorFont>
    </a:fontScheme>
    <a:fmtScheme name="裁剪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242</TotalTime>
  <Words>1212</Words>
  <Application>Microsoft Macintosh PowerPoint</Application>
  <PresentationFormat>宽屏</PresentationFormat>
  <Paragraphs>159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Cambria Math</vt:lpstr>
      <vt:lpstr>Franklin Gothic Book</vt:lpstr>
      <vt:lpstr>Times New Roman</vt:lpstr>
      <vt:lpstr>Wingdings</vt:lpstr>
      <vt:lpstr>裁剪</vt:lpstr>
      <vt:lpstr>  基于PSPP软件的 数据分析概述2</vt:lpstr>
      <vt:lpstr>第二讲</vt:lpstr>
      <vt:lpstr>一、变量数据重新编码</vt:lpstr>
      <vt:lpstr>PowerPoint 演示文稿</vt:lpstr>
      <vt:lpstr>PowerPoint 演示文稿</vt:lpstr>
      <vt:lpstr>PowerPoint 演示文稿</vt:lpstr>
      <vt:lpstr>PowerPoint 演示文稿</vt:lpstr>
      <vt:lpstr>二、数据检查与描述性统计</vt:lpstr>
      <vt:lpstr>三、量表信度计算（内部一致性系数α）</vt:lpstr>
      <vt:lpstr>四、变量计算</vt:lpstr>
      <vt:lpstr>PowerPoint 演示文稿</vt:lpstr>
      <vt:lpstr>PowerPoint 演示文稿</vt:lpstr>
      <vt:lpstr>PowerPoint 演示文稿</vt:lpstr>
      <vt:lpstr>五、卡方数据拟合度检验</vt:lpstr>
      <vt:lpstr>PowerPoint 演示文稿</vt:lpstr>
      <vt:lpstr>六、交叉表和卡方独立性检验</vt:lpstr>
      <vt:lpstr>PowerPoint 演示文稿</vt:lpstr>
      <vt:lpstr>七、皮尔逊相关系数与检验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基于PSPP软件的 数据分析概述2</dc:title>
  <dc:creator>JY</dc:creator>
  <cp:lastModifiedBy>JY</cp:lastModifiedBy>
  <cp:revision>30</cp:revision>
  <dcterms:created xsi:type="dcterms:W3CDTF">2016-05-31T12:55:48Z</dcterms:created>
  <dcterms:modified xsi:type="dcterms:W3CDTF">2016-06-01T03:01:32Z</dcterms:modified>
</cp:coreProperties>
</file>