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7" r:id="rId3"/>
    <p:sldId id="275" r:id="rId4"/>
    <p:sldId id="286" r:id="rId5"/>
    <p:sldId id="339" r:id="rId6"/>
    <p:sldId id="273" r:id="rId7"/>
    <p:sldId id="340" r:id="rId8"/>
    <p:sldId id="265" r:id="rId9"/>
    <p:sldId id="276" r:id="rId10"/>
    <p:sldId id="297" r:id="rId11"/>
    <p:sldId id="296" r:id="rId12"/>
    <p:sldId id="341" r:id="rId13"/>
    <p:sldId id="328" r:id="rId14"/>
    <p:sldId id="342" r:id="rId15"/>
    <p:sldId id="270" r:id="rId16"/>
    <p:sldId id="298" r:id="rId17"/>
    <p:sldId id="329" r:id="rId18"/>
    <p:sldId id="330" r:id="rId19"/>
    <p:sldId id="331" r:id="rId20"/>
    <p:sldId id="318" r:id="rId21"/>
    <p:sldId id="319" r:id="rId22"/>
    <p:sldId id="343" r:id="rId23"/>
    <p:sldId id="344" r:id="rId24"/>
    <p:sldId id="272" r:id="rId25"/>
    <p:sldId id="267" r:id="rId26"/>
    <p:sldId id="278" r:id="rId27"/>
    <p:sldId id="289" r:id="rId28"/>
    <p:sldId id="256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21" r:id="rId37"/>
    <p:sldId id="322" r:id="rId3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32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63565-7865-4F7E-A8E5-FABDE555BF67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56262920-9C78-4C69-8A50-C261DF959AF0}">
      <dgm:prSet phldrT="[文本]"/>
      <dgm:spPr/>
      <dgm:t>
        <a:bodyPr/>
        <a:lstStyle/>
        <a:p>
          <a:r>
            <a:rPr lang="zh-CN" altLang="en-US" dirty="0"/>
            <a:t>课堂上我们教什么？</a:t>
          </a:r>
        </a:p>
      </dgm:t>
    </dgm:pt>
    <dgm:pt modelId="{69B46740-64D1-4200-AAE3-228F392E068C}" type="parTrans" cxnId="{A8D7094D-EA78-49F0-8B39-6C09E84B69F0}">
      <dgm:prSet/>
      <dgm:spPr/>
      <dgm:t>
        <a:bodyPr/>
        <a:lstStyle/>
        <a:p>
          <a:endParaRPr lang="zh-CN" altLang="en-US"/>
        </a:p>
      </dgm:t>
    </dgm:pt>
    <dgm:pt modelId="{EF940566-7A96-4412-AA60-84182C0298D3}" type="sibTrans" cxnId="{A8D7094D-EA78-49F0-8B39-6C09E84B69F0}">
      <dgm:prSet/>
      <dgm:spPr/>
      <dgm:t>
        <a:bodyPr/>
        <a:lstStyle/>
        <a:p>
          <a:endParaRPr lang="zh-CN" altLang="en-US"/>
        </a:p>
      </dgm:t>
    </dgm:pt>
    <dgm:pt modelId="{ED7860C4-C4AE-4FF8-BEAC-32382CC93530}">
      <dgm:prSet phldrT="[文本]"/>
      <dgm:spPr/>
      <dgm:t>
        <a:bodyPr/>
        <a:lstStyle/>
        <a:p>
          <a:r>
            <a:rPr lang="zh-CN" altLang="en-US" dirty="0"/>
            <a:t>课堂教学如何进行？</a:t>
          </a:r>
        </a:p>
      </dgm:t>
    </dgm:pt>
    <dgm:pt modelId="{BB237517-5A92-4A93-9776-D3EFBE8FBD5A}" type="parTrans" cxnId="{B5D5DA27-027C-473A-ADEC-7BE107B61634}">
      <dgm:prSet/>
      <dgm:spPr/>
      <dgm:t>
        <a:bodyPr/>
        <a:lstStyle/>
        <a:p>
          <a:endParaRPr lang="zh-CN" altLang="en-US"/>
        </a:p>
      </dgm:t>
    </dgm:pt>
    <dgm:pt modelId="{3CCFAC8B-37ED-4EB0-9878-9D4B17182340}" type="sibTrans" cxnId="{B5D5DA27-027C-473A-ADEC-7BE107B61634}">
      <dgm:prSet/>
      <dgm:spPr/>
      <dgm:t>
        <a:bodyPr/>
        <a:lstStyle/>
        <a:p>
          <a:endParaRPr lang="zh-CN" altLang="en-US"/>
        </a:p>
      </dgm:t>
    </dgm:pt>
    <dgm:pt modelId="{090521F7-452C-4EE3-8520-8033AA10162B}">
      <dgm:prSet phldrT="[文本]"/>
      <dgm:spPr/>
      <dgm:t>
        <a:bodyPr/>
        <a:lstStyle/>
        <a:p>
          <a:r>
            <a:rPr lang="zh-CN" altLang="en-US" dirty="0"/>
            <a:t>教学结果如何评价？</a:t>
          </a:r>
        </a:p>
      </dgm:t>
    </dgm:pt>
    <dgm:pt modelId="{003928B3-363A-444B-B0B4-65C0CCFEF337}" type="parTrans" cxnId="{51570D8D-B5D9-4159-866B-DE3E8DB5B694}">
      <dgm:prSet/>
      <dgm:spPr/>
      <dgm:t>
        <a:bodyPr/>
        <a:lstStyle/>
        <a:p>
          <a:endParaRPr lang="zh-CN" altLang="en-US"/>
        </a:p>
      </dgm:t>
    </dgm:pt>
    <dgm:pt modelId="{8FB8BABF-605B-448E-BCC5-E12CA3C3F9D4}" type="sibTrans" cxnId="{51570D8D-B5D9-4159-866B-DE3E8DB5B694}">
      <dgm:prSet/>
      <dgm:spPr/>
      <dgm:t>
        <a:bodyPr/>
        <a:lstStyle/>
        <a:p>
          <a:endParaRPr lang="zh-CN" altLang="en-US"/>
        </a:p>
      </dgm:t>
    </dgm:pt>
    <dgm:pt modelId="{58E2AF6D-9CCE-470A-B0D9-0C619B56A388}" type="pres">
      <dgm:prSet presAssocID="{90763565-7865-4F7E-A8E5-FABDE555BF67}" presName="compositeShape" presStyleCnt="0">
        <dgm:presLayoutVars>
          <dgm:dir/>
          <dgm:resizeHandles/>
        </dgm:presLayoutVars>
      </dgm:prSet>
      <dgm:spPr/>
    </dgm:pt>
    <dgm:pt modelId="{DF28A821-714A-4C18-8ED7-99AC15D671AF}" type="pres">
      <dgm:prSet presAssocID="{90763565-7865-4F7E-A8E5-FABDE555BF67}" presName="pyramid" presStyleLbl="node1" presStyleIdx="0" presStyleCnt="1" custLinFactNeighborX="-49727" custLinFactNeighborY="6054"/>
      <dgm:spPr/>
    </dgm:pt>
    <dgm:pt modelId="{CBF820DB-E2AD-426C-80BE-D3D8634F89BD}" type="pres">
      <dgm:prSet presAssocID="{90763565-7865-4F7E-A8E5-FABDE555BF67}" presName="theList" presStyleCnt="0"/>
      <dgm:spPr/>
    </dgm:pt>
    <dgm:pt modelId="{3A1FD600-A739-495E-AFEF-7475B0E75EC5}" type="pres">
      <dgm:prSet presAssocID="{56262920-9C78-4C69-8A50-C261DF959AF0}" presName="aNode" presStyleLbl="fgAcc1" presStyleIdx="0" presStyleCnt="3" custScaleX="124931">
        <dgm:presLayoutVars>
          <dgm:bulletEnabled val="1"/>
        </dgm:presLayoutVars>
      </dgm:prSet>
      <dgm:spPr/>
    </dgm:pt>
    <dgm:pt modelId="{D96500B2-65EE-4B4C-A267-E2A3EACF795F}" type="pres">
      <dgm:prSet presAssocID="{56262920-9C78-4C69-8A50-C261DF959AF0}" presName="aSpace" presStyleCnt="0"/>
      <dgm:spPr/>
    </dgm:pt>
    <dgm:pt modelId="{3DB52157-5D94-4209-9A3E-D98E0449BE09}" type="pres">
      <dgm:prSet presAssocID="{ED7860C4-C4AE-4FF8-BEAC-32382CC93530}" presName="aNode" presStyleLbl="fgAcc1" presStyleIdx="1" presStyleCnt="3" custScaleX="124303">
        <dgm:presLayoutVars>
          <dgm:bulletEnabled val="1"/>
        </dgm:presLayoutVars>
      </dgm:prSet>
      <dgm:spPr/>
    </dgm:pt>
    <dgm:pt modelId="{5D2A73BF-88C2-4A4A-AB8A-3B4587547DAC}" type="pres">
      <dgm:prSet presAssocID="{ED7860C4-C4AE-4FF8-BEAC-32382CC93530}" presName="aSpace" presStyleCnt="0"/>
      <dgm:spPr/>
    </dgm:pt>
    <dgm:pt modelId="{CD6F9A32-F20A-4084-8EB9-41B258F92195}" type="pres">
      <dgm:prSet presAssocID="{090521F7-452C-4EE3-8520-8033AA10162B}" presName="aNode" presStyleLbl="fgAcc1" presStyleIdx="2" presStyleCnt="3" custScaleX="124303">
        <dgm:presLayoutVars>
          <dgm:bulletEnabled val="1"/>
        </dgm:presLayoutVars>
      </dgm:prSet>
      <dgm:spPr/>
    </dgm:pt>
    <dgm:pt modelId="{AE20C7A6-FD9D-4E84-B918-F54FC52C5117}" type="pres">
      <dgm:prSet presAssocID="{090521F7-452C-4EE3-8520-8033AA10162B}" presName="aSpace" presStyleCnt="0"/>
      <dgm:spPr/>
    </dgm:pt>
  </dgm:ptLst>
  <dgm:cxnLst>
    <dgm:cxn modelId="{F9941C1B-9704-4776-90DC-8F05C4855EF5}" type="presOf" srcId="{90763565-7865-4F7E-A8E5-FABDE555BF67}" destId="{58E2AF6D-9CCE-470A-B0D9-0C619B56A388}" srcOrd="0" destOrd="0" presId="urn:microsoft.com/office/officeart/2005/8/layout/pyramid2"/>
    <dgm:cxn modelId="{B5D5DA27-027C-473A-ADEC-7BE107B61634}" srcId="{90763565-7865-4F7E-A8E5-FABDE555BF67}" destId="{ED7860C4-C4AE-4FF8-BEAC-32382CC93530}" srcOrd="1" destOrd="0" parTransId="{BB237517-5A92-4A93-9776-D3EFBE8FBD5A}" sibTransId="{3CCFAC8B-37ED-4EB0-9878-9D4B17182340}"/>
    <dgm:cxn modelId="{8C49FF41-EF2E-483A-A656-DED543E7FBEB}" type="presOf" srcId="{090521F7-452C-4EE3-8520-8033AA10162B}" destId="{CD6F9A32-F20A-4084-8EB9-41B258F92195}" srcOrd="0" destOrd="0" presId="urn:microsoft.com/office/officeart/2005/8/layout/pyramid2"/>
    <dgm:cxn modelId="{A8D7094D-EA78-49F0-8B39-6C09E84B69F0}" srcId="{90763565-7865-4F7E-A8E5-FABDE555BF67}" destId="{56262920-9C78-4C69-8A50-C261DF959AF0}" srcOrd="0" destOrd="0" parTransId="{69B46740-64D1-4200-AAE3-228F392E068C}" sibTransId="{EF940566-7A96-4412-AA60-84182C0298D3}"/>
    <dgm:cxn modelId="{51570D8D-B5D9-4159-866B-DE3E8DB5B694}" srcId="{90763565-7865-4F7E-A8E5-FABDE555BF67}" destId="{090521F7-452C-4EE3-8520-8033AA10162B}" srcOrd="2" destOrd="0" parTransId="{003928B3-363A-444B-B0B4-65C0CCFEF337}" sibTransId="{8FB8BABF-605B-448E-BCC5-E12CA3C3F9D4}"/>
    <dgm:cxn modelId="{74FB83B2-180C-4F1D-B663-1BA10A5F2EA9}" type="presOf" srcId="{ED7860C4-C4AE-4FF8-BEAC-32382CC93530}" destId="{3DB52157-5D94-4209-9A3E-D98E0449BE09}" srcOrd="0" destOrd="0" presId="urn:microsoft.com/office/officeart/2005/8/layout/pyramid2"/>
    <dgm:cxn modelId="{47FFADFB-0DB9-4557-B684-ADDABC9ACA1C}" type="presOf" srcId="{56262920-9C78-4C69-8A50-C261DF959AF0}" destId="{3A1FD600-A739-495E-AFEF-7475B0E75EC5}" srcOrd="0" destOrd="0" presId="urn:microsoft.com/office/officeart/2005/8/layout/pyramid2"/>
    <dgm:cxn modelId="{EF2A7ED8-303F-4380-824E-2D68BEE1671F}" type="presParOf" srcId="{58E2AF6D-9CCE-470A-B0D9-0C619B56A388}" destId="{DF28A821-714A-4C18-8ED7-99AC15D671AF}" srcOrd="0" destOrd="0" presId="urn:microsoft.com/office/officeart/2005/8/layout/pyramid2"/>
    <dgm:cxn modelId="{89600FBA-2A6E-489D-800A-812EC0A068CB}" type="presParOf" srcId="{58E2AF6D-9CCE-470A-B0D9-0C619B56A388}" destId="{CBF820DB-E2AD-426C-80BE-D3D8634F89BD}" srcOrd="1" destOrd="0" presId="urn:microsoft.com/office/officeart/2005/8/layout/pyramid2"/>
    <dgm:cxn modelId="{9746DDB7-E5B6-4EC3-A943-B87F16534B17}" type="presParOf" srcId="{CBF820DB-E2AD-426C-80BE-D3D8634F89BD}" destId="{3A1FD600-A739-495E-AFEF-7475B0E75EC5}" srcOrd="0" destOrd="0" presId="urn:microsoft.com/office/officeart/2005/8/layout/pyramid2"/>
    <dgm:cxn modelId="{50498B18-A72D-4A76-B82B-5BEAEC29231F}" type="presParOf" srcId="{CBF820DB-E2AD-426C-80BE-D3D8634F89BD}" destId="{D96500B2-65EE-4B4C-A267-E2A3EACF795F}" srcOrd="1" destOrd="0" presId="urn:microsoft.com/office/officeart/2005/8/layout/pyramid2"/>
    <dgm:cxn modelId="{24AD0C53-B0CB-4B83-B342-4F67A52C14C2}" type="presParOf" srcId="{CBF820DB-E2AD-426C-80BE-D3D8634F89BD}" destId="{3DB52157-5D94-4209-9A3E-D98E0449BE09}" srcOrd="2" destOrd="0" presId="urn:microsoft.com/office/officeart/2005/8/layout/pyramid2"/>
    <dgm:cxn modelId="{50A079A2-E84B-4523-91CC-AE61E42F9ADE}" type="presParOf" srcId="{CBF820DB-E2AD-426C-80BE-D3D8634F89BD}" destId="{5D2A73BF-88C2-4A4A-AB8A-3B4587547DAC}" srcOrd="3" destOrd="0" presId="urn:microsoft.com/office/officeart/2005/8/layout/pyramid2"/>
    <dgm:cxn modelId="{048D2133-4469-4B80-89D2-973B1630084B}" type="presParOf" srcId="{CBF820DB-E2AD-426C-80BE-D3D8634F89BD}" destId="{CD6F9A32-F20A-4084-8EB9-41B258F92195}" srcOrd="4" destOrd="0" presId="urn:microsoft.com/office/officeart/2005/8/layout/pyramid2"/>
    <dgm:cxn modelId="{12748E33-F5E3-422E-86CB-F941ADBEBA83}" type="presParOf" srcId="{CBF820DB-E2AD-426C-80BE-D3D8634F89BD}" destId="{AE20C7A6-FD9D-4E84-B918-F54FC52C511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8A821-714A-4C18-8ED7-99AC15D671AF}">
      <dsp:nvSpPr>
        <dsp:cNvPr id="0" name=""/>
        <dsp:cNvSpPr/>
      </dsp:nvSpPr>
      <dsp:spPr>
        <a:xfrm>
          <a:off x="0" y="0"/>
          <a:ext cx="3357568" cy="335756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FD600-A739-495E-AFEF-7475B0E75EC5}">
      <dsp:nvSpPr>
        <dsp:cNvPr id="0" name=""/>
        <dsp:cNvSpPr/>
      </dsp:nvSpPr>
      <dsp:spPr>
        <a:xfrm>
          <a:off x="1566587" y="337560"/>
          <a:ext cx="2726518" cy="794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课堂上我们教什么？</a:t>
          </a:r>
        </a:p>
      </dsp:txBody>
      <dsp:txXfrm>
        <a:off x="1605386" y="376359"/>
        <a:ext cx="2648920" cy="717201"/>
      </dsp:txXfrm>
    </dsp:sp>
    <dsp:sp modelId="{3DB52157-5D94-4209-9A3E-D98E0449BE09}">
      <dsp:nvSpPr>
        <dsp:cNvPr id="0" name=""/>
        <dsp:cNvSpPr/>
      </dsp:nvSpPr>
      <dsp:spPr>
        <a:xfrm>
          <a:off x="1573439" y="1231709"/>
          <a:ext cx="2712812" cy="794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200" kern="1200" dirty="0"/>
            <a:t>课堂教学如何进行？</a:t>
          </a:r>
        </a:p>
      </dsp:txBody>
      <dsp:txXfrm>
        <a:off x="1612238" y="1270508"/>
        <a:ext cx="2635214" cy="717201"/>
      </dsp:txXfrm>
    </dsp:sp>
    <dsp:sp modelId="{CD6F9A32-F20A-4084-8EB9-41B258F92195}">
      <dsp:nvSpPr>
        <dsp:cNvPr id="0" name=""/>
        <dsp:cNvSpPr/>
      </dsp:nvSpPr>
      <dsp:spPr>
        <a:xfrm>
          <a:off x="1573439" y="2125858"/>
          <a:ext cx="2712812" cy="794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100" kern="1200" dirty="0"/>
            <a:t>教学结果如何评价？</a:t>
          </a:r>
        </a:p>
      </dsp:txBody>
      <dsp:txXfrm>
        <a:off x="1612238" y="2164657"/>
        <a:ext cx="2635214" cy="717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E23DA-6D24-4FAB-9B97-4FB43D1B4E11}" type="datetimeFigureOut">
              <a:rPr lang="zh-CN" altLang="en-US" smtClean="0"/>
              <a:t>2018/9/14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BF446-3F45-4F6B-A070-E2AEE0CCD1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823F7-5E50-479D-91BC-F153D4A09671}" type="datetimeFigureOut">
              <a:rPr lang="zh-CN" altLang="en-US" smtClean="0"/>
              <a:pPr/>
              <a:t>2018/9/14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5518C-3F41-4555-8FE4-1BBC8EE674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11" Type="http://schemas.openxmlformats.org/officeDocument/2006/relationships/image" Target="../media/image40.jpeg"/><Relationship Id="rId5" Type="http://schemas.openxmlformats.org/officeDocument/2006/relationships/image" Target="../media/image37.emf"/><Relationship Id="rId10" Type="http://schemas.openxmlformats.org/officeDocument/2006/relationships/slide" Target="slide30.xml"/><Relationship Id="rId4" Type="http://schemas.openxmlformats.org/officeDocument/2006/relationships/image" Target="../media/image36.emf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5800"/>
            <a:ext cx="6357950" cy="17543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认识你自己：</a:t>
            </a:r>
            <a:endParaRPr lang="en-US" altLang="zh-CN" sz="5400" dirty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5400" dirty="0">
                <a:latin typeface="楷体" pitchFamily="49" charset="-122"/>
                <a:ea typeface="楷体" pitchFamily="49" charset="-122"/>
              </a:rPr>
              <a:t>成为卓越的大学教师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3643320"/>
            <a:ext cx="453650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浙江外国语学院教育学院     </a:t>
            </a:r>
            <a:endParaRPr lang="en-US" altLang="zh-CN" sz="2000" b="1" dirty="0"/>
          </a:p>
          <a:p>
            <a:pPr algn="ctr"/>
            <a:r>
              <a:rPr lang="zh-CN" altLang="en-US" sz="2000" b="1" dirty="0"/>
              <a:t>吴卫东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00048"/>
            <a:ext cx="352839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0034" y="14285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en-US" sz="2400" b="1" dirty="0"/>
              <a:t>什么是大学？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71486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0" y="1071552"/>
            <a:ext cx="4714876" cy="36598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285866"/>
            <a:ext cx="4572032" cy="347787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       二战以后，美国先进的大学一方面继承德国大学重研究之传统，又承继英国大学重教学之精神，但是它超越了德、英模式，发展出特有的性格，那就是求适应社会之变，从学术的“象牙塔”变成社会的“服务站”。大学越来越复杂，组织不限于于学院、书院，还有各种中心、出版社等。前加州大学克尔校长认为纽曼心中的大学是“乡村”，佛兰斯纳心中的大学是“市镇”，当代美国的大学是“城市”。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190" y="1285866"/>
            <a:ext cx="4572810" cy="34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00048"/>
            <a:ext cx="1891588" cy="102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1428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思 考 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0" y="1357304"/>
            <a:ext cx="3714744" cy="33123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2571750"/>
            <a:ext cx="37147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培养怎样的学生？</a:t>
            </a:r>
          </a:p>
        </p:txBody>
      </p:sp>
      <p:pic>
        <p:nvPicPr>
          <p:cNvPr id="1026" name="Picture 2" descr="https://ss0.bdstatic.com/94oJfD_bAAcT8t7mm9GUKT-xh_/timg?image&amp;quality=100&amp;size=b4000_4000&amp;sec=1475580946&amp;di=e9ca741a6f8e4010634a2906eed5794a&amp;src=http://images.quanjing.com/mbcd10/high/mb0388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88" y="1285866"/>
            <a:ext cx="5286412" cy="352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34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4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3011487" y="273050"/>
            <a:ext cx="3480441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</a:rPr>
              <a:t>培养怎样的学生？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86" y="1374306"/>
            <a:ext cx="3824355" cy="3782483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266249"/>
              </p:ext>
            </p:extLst>
          </p:nvPr>
        </p:nvGraphicFramePr>
        <p:xfrm>
          <a:off x="4311337" y="1540876"/>
          <a:ext cx="4509135" cy="3460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9" imgW="4505954" imgH="3457143" progId="PBrush">
                  <p:embed/>
                </p:oleObj>
              </mc:Choice>
              <mc:Fallback>
                <p:oleObj r:id="rId9" imgW="4505954" imgH="3457143" progId="PBrush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337" y="1540876"/>
                        <a:ext cx="4509135" cy="3460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00048"/>
            <a:ext cx="1891588" cy="102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1428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思 考 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0" y="1357304"/>
            <a:ext cx="3714744" cy="33123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2571750"/>
            <a:ext cx="37147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大学教师的角色？</a:t>
            </a:r>
          </a:p>
        </p:txBody>
      </p:sp>
      <p:pic>
        <p:nvPicPr>
          <p:cNvPr id="1026" name="Picture 2" descr="https://ss0.bdstatic.com/94oJfD_bAAcT8t7mm9GUKT-xh_/timg?image&amp;quality=100&amp;size=b4000_4000&amp;sec=1475580946&amp;di=e9ca741a6f8e4010634a2906eed5794a&amp;src=http://images.quanjing.com/mbcd10/high/mb0388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88" y="1285866"/>
            <a:ext cx="5286412" cy="352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0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71486"/>
            <a:ext cx="410445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472" y="14285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思考二：大学教师是谁？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6894" y="1707654"/>
            <a:ext cx="4577106" cy="295232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0" name="圆角矩形 9"/>
          <p:cNvSpPr/>
          <p:nvPr/>
        </p:nvSpPr>
        <p:spPr>
          <a:xfrm>
            <a:off x="571472" y="1500180"/>
            <a:ext cx="3240360" cy="324036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71472" y="1928808"/>
            <a:ext cx="3240360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教育者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472" y="2786064"/>
            <a:ext cx="3240360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研究者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3714758"/>
            <a:ext cx="3240360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服务者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428610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642924"/>
            <a:ext cx="2214546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21429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1.1</a:t>
            </a:r>
            <a:r>
              <a:rPr lang="zh-CN" altLang="en-US" sz="2400" b="1" dirty="0"/>
              <a:t>教育者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14362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80" y="1428742"/>
            <a:ext cx="4282620" cy="299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图示 10"/>
          <p:cNvGraphicFramePr/>
          <p:nvPr/>
        </p:nvGraphicFramePr>
        <p:xfrm>
          <a:off x="0" y="1214428"/>
          <a:ext cx="4452958" cy="335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915816" y="555526"/>
            <a:ext cx="3057247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</a:rPr>
              <a:t>知识的四种类别</a:t>
            </a:r>
          </a:p>
        </p:txBody>
      </p:sp>
      <p:pic>
        <p:nvPicPr>
          <p:cNvPr id="19" name="Picture 2" descr="F:\360云盘\04-待整理ing\pic\58013-12032112450131.jpg"/>
          <p:cNvPicPr>
            <a:picLocks noChangeAspect="1" noChangeArrowheads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 bwMode="auto">
          <a:xfrm>
            <a:off x="4477387" y="1372863"/>
            <a:ext cx="4343430" cy="271464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</p:pic>
      <p:sp>
        <p:nvSpPr>
          <p:cNvPr id="4" name="文本框 3"/>
          <p:cNvSpPr txBox="1"/>
          <p:nvPr/>
        </p:nvSpPr>
        <p:spPr>
          <a:xfrm>
            <a:off x="310515" y="1423035"/>
            <a:ext cx="296545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</p:txBody>
      </p:sp>
      <p:sp>
        <p:nvSpPr>
          <p:cNvPr id="12" name="TextBox 11"/>
          <p:cNvSpPr txBox="1"/>
          <p:nvPr/>
        </p:nvSpPr>
        <p:spPr>
          <a:xfrm>
            <a:off x="395536" y="1419622"/>
            <a:ext cx="3672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Knowing  what</a:t>
            </a:r>
            <a:endParaRPr lang="zh-CN" altLang="en-US" sz="2400" b="1" dirty="0">
              <a:ln w="50800" cmpd="thickThin">
                <a:solidFill>
                  <a:srgbClr val="003399"/>
                </a:solidFill>
                <a:prstDash val="solid"/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067694"/>
            <a:ext cx="3672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Knowing  how</a:t>
            </a:r>
            <a:endParaRPr lang="zh-CN" altLang="en-US" sz="2400" b="1" dirty="0">
              <a:ln w="50800" cmpd="thickThin">
                <a:solidFill>
                  <a:srgbClr val="003399"/>
                </a:solidFill>
                <a:prstDash val="solid"/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715766"/>
            <a:ext cx="36724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Knowing  why</a:t>
            </a:r>
            <a:endParaRPr lang="zh-CN" altLang="en-US" sz="2400" b="1" dirty="0">
              <a:ln w="50800" cmpd="thickThin">
                <a:solidFill>
                  <a:srgbClr val="003399"/>
                </a:solidFill>
                <a:prstDash val="solid"/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291830"/>
            <a:ext cx="38164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Knowing  when  where</a:t>
            </a:r>
            <a:endParaRPr lang="zh-CN" altLang="en-US" sz="2400" b="1" dirty="0">
              <a:ln w="50800" cmpd="thickThin">
                <a:solidFill>
                  <a:srgbClr val="003399"/>
                </a:solidFill>
                <a:prstDash val="solid"/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5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483768" y="411510"/>
            <a:ext cx="3877986" cy="5847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2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</a:rPr>
              <a:t>课堂上我们怎么教？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0515" y="1423035"/>
            <a:ext cx="2965450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/>
          </a:p>
        </p:txBody>
      </p:sp>
      <p:sp>
        <p:nvSpPr>
          <p:cNvPr id="20" name="TextBox 19"/>
          <p:cNvSpPr txBox="1"/>
          <p:nvPr/>
        </p:nvSpPr>
        <p:spPr>
          <a:xfrm>
            <a:off x="251520" y="1635646"/>
            <a:ext cx="34563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教学目标的定位（显性与隐性）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2211710"/>
            <a:ext cx="34563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教学内容的选择（广度与深度）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520" y="3453889"/>
            <a:ext cx="34563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教学方法的运用（被动与主动）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520" y="2857108"/>
            <a:ext cx="34563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教学时间的分配（学习与作业）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1419622"/>
            <a:ext cx="5001699" cy="2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1" grpId="0" animBg="1"/>
      <p:bldP spid="22" grpId="0" bldLvl="0" animBg="1"/>
      <p:bldP spid="2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1814017" y="339502"/>
            <a:ext cx="5211683" cy="5232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</a:rPr>
              <a:t>教学方法与认知目标之间的关系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802" y="1373014"/>
            <a:ext cx="3600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讲述</a:t>
            </a:r>
            <a:r>
              <a:rPr lang="en-US" altLang="zh-CN" dirty="0">
                <a:solidFill>
                  <a:srgbClr val="002060"/>
                </a:solidFill>
              </a:rPr>
              <a:t>lecture(</a:t>
            </a:r>
            <a:r>
              <a:rPr lang="zh-CN" altLang="en-US" dirty="0">
                <a:solidFill>
                  <a:srgbClr val="002060"/>
                </a:solidFill>
              </a:rPr>
              <a:t>认知）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802" y="1877070"/>
            <a:ext cx="3600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研讨</a:t>
            </a:r>
            <a:r>
              <a:rPr lang="en-US" altLang="zh-CN" dirty="0">
                <a:solidFill>
                  <a:srgbClr val="002060"/>
                </a:solidFill>
              </a:rPr>
              <a:t>seminar (</a:t>
            </a:r>
            <a:r>
              <a:rPr lang="zh-CN" altLang="en-US" dirty="0">
                <a:solidFill>
                  <a:srgbClr val="002060"/>
                </a:solidFill>
              </a:rPr>
              <a:t>理解）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802" y="2381126"/>
            <a:ext cx="3600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探究</a:t>
            </a:r>
            <a:r>
              <a:rPr lang="en-US" altLang="zh-CN" dirty="0">
                <a:solidFill>
                  <a:srgbClr val="002060"/>
                </a:solidFill>
              </a:rPr>
              <a:t>discovery(</a:t>
            </a:r>
            <a:r>
              <a:rPr lang="zh-CN" altLang="en-US" dirty="0">
                <a:solidFill>
                  <a:srgbClr val="002060"/>
                </a:solidFill>
              </a:rPr>
              <a:t>应用、分析）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802" y="2885182"/>
            <a:ext cx="3600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展示</a:t>
            </a:r>
            <a:r>
              <a:rPr lang="en-US" altLang="zh-CN" dirty="0">
                <a:solidFill>
                  <a:srgbClr val="002060"/>
                </a:solidFill>
              </a:rPr>
              <a:t>presentation (</a:t>
            </a:r>
            <a:r>
              <a:rPr lang="zh-CN" altLang="en-US" dirty="0">
                <a:solidFill>
                  <a:srgbClr val="002060"/>
                </a:solidFill>
              </a:rPr>
              <a:t>分析、评价）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802" y="3389238"/>
            <a:ext cx="3600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项目</a:t>
            </a:r>
            <a:r>
              <a:rPr lang="en-US" altLang="zh-CN" dirty="0">
                <a:solidFill>
                  <a:srgbClr val="002060"/>
                </a:solidFill>
              </a:rPr>
              <a:t>project (</a:t>
            </a:r>
            <a:r>
              <a:rPr lang="zh-CN" altLang="en-US" dirty="0">
                <a:solidFill>
                  <a:srgbClr val="002060"/>
                </a:solidFill>
              </a:rPr>
              <a:t>评价、创造）</a:t>
            </a:r>
          </a:p>
        </p:txBody>
      </p:sp>
      <p:pic>
        <p:nvPicPr>
          <p:cNvPr id="19" name="Picture 8" descr="http://www.cinostar.com/attached/image/sina/temp/cs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8490" y="1087755"/>
            <a:ext cx="4502150" cy="40557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00048"/>
            <a:ext cx="1891588" cy="102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1428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思 考 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0" y="1357304"/>
            <a:ext cx="3714744" cy="33123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2571750"/>
            <a:ext cx="37147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大学教师成长阶段？</a:t>
            </a:r>
          </a:p>
        </p:txBody>
      </p:sp>
      <p:pic>
        <p:nvPicPr>
          <p:cNvPr id="1026" name="Picture 2" descr="https://ss0.bdstatic.com/94oJfD_bAAcT8t7mm9GUKT-xh_/timg?image&amp;quality=100&amp;size=b4000_4000&amp;sec=1475580946&amp;di=e9ca741a6f8e4010634a2906eed5794a&amp;src=http://images.quanjing.com/mbcd10/high/mb0388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88" y="1285866"/>
            <a:ext cx="5286412" cy="3524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28676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571486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785800"/>
            <a:ext cx="171448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1472" y="35717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引    言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42844" y="1571618"/>
            <a:ext cx="3929090" cy="3166642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42844" y="2143122"/>
            <a:ext cx="3929090" cy="5847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3200" b="1" dirty="0"/>
              <a:t>认识你自己</a:t>
            </a:r>
          </a:p>
        </p:txBody>
      </p:sp>
      <p:pic>
        <p:nvPicPr>
          <p:cNvPr id="9218" name="Picture 2" descr="http://a.hiphotos.baidu.com/baike/c0%3Dbaike116%2C5%2C5%2C116%2C38/sign=5bcfdaa9b64543a9e116f29e7f7ee1e7/9f2f070828381f3001f289f4a8014c086f06f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7216" y="1571618"/>
            <a:ext cx="4826784" cy="32194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3071816"/>
            <a:ext cx="3929090" cy="107721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3200" b="1" dirty="0"/>
              <a:t>鱼可能是最后知道水的生物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8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571486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785800"/>
            <a:ext cx="3428992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4282" y="35717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    影响教师成长的因素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14282" y="1643056"/>
            <a:ext cx="3143272" cy="301635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4282" y="2071684"/>
            <a:ext cx="31432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800" b="1" dirty="0"/>
              <a:t>关键时期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928940"/>
            <a:ext cx="31432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800" b="1" dirty="0"/>
              <a:t>关键事件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3714758"/>
            <a:ext cx="314327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/>
              <a:t>关键人物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309" y="1643056"/>
            <a:ext cx="568269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00048"/>
            <a:ext cx="1891588" cy="102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1428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思 考 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0" y="1357304"/>
            <a:ext cx="3714744" cy="33123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2571750"/>
            <a:ext cx="37147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大学教师的困惑？</a:t>
            </a:r>
          </a:p>
        </p:txBody>
      </p:sp>
      <p:pic>
        <p:nvPicPr>
          <p:cNvPr id="1026" name="Picture 2" descr="https://ss0.bdstatic.com/94oJfD_bAAcT8t7mm9GUKT-xh_/timg?image&amp;quality=100&amp;size=b4000_4000&amp;sec=1475580946&amp;di=e9ca741a6f8e4010634a2906eed5794a&amp;src=http://images.quanjing.com/mbcd10/high/mb0388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88" y="1285866"/>
            <a:ext cx="5286412" cy="352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4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00048"/>
            <a:ext cx="1891588" cy="102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1428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思 考 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0" y="1357304"/>
            <a:ext cx="3714744" cy="33123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2571750"/>
            <a:ext cx="37147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大学教师成长因素？</a:t>
            </a:r>
          </a:p>
        </p:txBody>
      </p:sp>
      <p:pic>
        <p:nvPicPr>
          <p:cNvPr id="1026" name="Picture 2" descr="https://ss0.bdstatic.com/94oJfD_bAAcT8t7mm9GUKT-xh_/timg?image&amp;quality=100&amp;size=b4000_4000&amp;sec=1475580946&amp;di=e9ca741a6f8e4010634a2906eed5794a&amp;src=http://images.quanjing.com/mbcd10/high/mb0388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88" y="1285866"/>
            <a:ext cx="5286412" cy="352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87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571486"/>
            <a:ext cx="42484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71472" y="14285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2.</a:t>
            </a:r>
            <a:r>
              <a:rPr lang="zh-CN" altLang="en-US" sz="2400" b="1" dirty="0"/>
              <a:t>教师成长的立体模型</a:t>
            </a: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-178627" y="1678775"/>
            <a:ext cx="2928958" cy="200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16200000" flipH="1">
            <a:off x="1857356" y="1643056"/>
            <a:ext cx="2928958" cy="207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1285852" y="2214560"/>
            <a:ext cx="2000264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85720" y="3214692"/>
            <a:ext cx="2012804" cy="9286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285984" y="3214692"/>
            <a:ext cx="2143140" cy="92869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57158" y="4143386"/>
            <a:ext cx="40005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142976" y="3714758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教师专业素养的提升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28728" y="1643056"/>
            <a:ext cx="492443" cy="20162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/>
              <a:t>专业意识的形成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43174" y="1643056"/>
            <a:ext cx="492443" cy="2000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/>
              <a:t>专业身份的获得</a:t>
            </a:r>
          </a:p>
        </p:txBody>
      </p:sp>
      <p:pic>
        <p:nvPicPr>
          <p:cNvPr id="11266" name="Picture 2" descr="https://images-cn-8.ssl-images-amazon.com/images/I/41Sy-uI0F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35815"/>
            <a:ext cx="2928958" cy="4107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62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571486"/>
            <a:ext cx="410445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0034" y="21429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2.2</a:t>
            </a:r>
            <a:r>
              <a:rPr lang="zh-CN" altLang="en-US" sz="2400" b="1" dirty="0"/>
              <a:t>教师专业身份的获得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 b="2487"/>
          <a:stretch/>
        </p:blipFill>
        <p:spPr>
          <a:xfrm>
            <a:off x="5013441" y="1779662"/>
            <a:ext cx="4130559" cy="266429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7" name="圆角矩形 6"/>
          <p:cNvSpPr/>
          <p:nvPr/>
        </p:nvSpPr>
        <p:spPr>
          <a:xfrm>
            <a:off x="1259632" y="1635646"/>
            <a:ext cx="3024336" cy="295232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31640" y="2139702"/>
            <a:ext cx="2880320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000" b="1" dirty="0"/>
              <a:t>社会认同度</a:t>
            </a:r>
            <a:r>
              <a:rPr lang="zh-CN" altLang="en-US" sz="1400" dirty="0"/>
              <a:t>（学生、教研组、学科共同体）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3363838"/>
            <a:ext cx="30243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b="1" dirty="0"/>
              <a:t>从实践共同体的边缘人物成为核心人物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7238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571486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0" y="785800"/>
            <a:ext cx="2928926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4282" y="3571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    教师的职业自我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14282" y="1643056"/>
            <a:ext cx="3569620" cy="301635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4282" y="2071684"/>
            <a:ext cx="35719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/>
              <a:t>教师的职业自我认知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928940"/>
            <a:ext cx="35719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000" b="1" dirty="0"/>
              <a:t>教师的职业自我感受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3714758"/>
            <a:ext cx="35719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教师的职业自我设计</a:t>
            </a:r>
          </a:p>
        </p:txBody>
      </p:sp>
      <p:pic>
        <p:nvPicPr>
          <p:cNvPr id="8194" name="Picture 2" descr="http://pic.baike.soso.com/p/20110506/20110506142356-320830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0" y="1232287"/>
            <a:ext cx="5214950" cy="391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51520" y="1131590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251520" y="1275606"/>
            <a:ext cx="1891588" cy="102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5576" y="91556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寄       语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11510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3071802" y="1500180"/>
            <a:ext cx="3456384" cy="33123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071802" y="2285998"/>
            <a:ext cx="3456384" cy="83099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一个人生活的广度决定了他的卓越程度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2" y="3429006"/>
            <a:ext cx="34563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          </a:t>
            </a:r>
            <a:r>
              <a:rPr lang="en-US" altLang="zh-CN" dirty="0"/>
              <a:t>-------</a:t>
            </a:r>
            <a:r>
              <a:rPr lang="zh-CN" altLang="en-US" dirty="0"/>
              <a:t>哈佛校长德鲁</a:t>
            </a:r>
            <a:r>
              <a:rPr lang="en-US" altLang="zh-CN" dirty="0"/>
              <a:t>·</a:t>
            </a:r>
            <a:r>
              <a:rPr lang="zh-CN" altLang="en-US" dirty="0"/>
              <a:t>福斯特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428610"/>
            <a:ext cx="3508653" cy="439191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CN" sz="5400" dirty="0">
              <a:solidFill>
                <a:srgbClr val="7030A0"/>
              </a:solidFill>
              <a:latin typeface="叶根友毛笔行书2.0版" pitchFamily="2" charset="-122"/>
              <a:ea typeface="叶根友毛笔行书2.0版" pitchFamily="2" charset="-122"/>
            </a:endParaRPr>
          </a:p>
          <a:p>
            <a:endParaRPr lang="en-US" altLang="zh-CN" sz="5400" dirty="0">
              <a:solidFill>
                <a:srgbClr val="7030A0"/>
              </a:solidFill>
              <a:latin typeface="叶根友毛笔行书2.0版" pitchFamily="2" charset="-122"/>
              <a:ea typeface="叶根友毛笔行书2.0版" pitchFamily="2" charset="-122"/>
            </a:endParaRPr>
          </a:p>
          <a:p>
            <a:r>
              <a:rPr lang="zh-CN" altLang="en-US" sz="5400" dirty="0">
                <a:solidFill>
                  <a:srgbClr val="7030A0"/>
                </a:solidFill>
                <a:latin typeface="叶根友毛笔行书2.0版" pitchFamily="2" charset="-122"/>
                <a:ea typeface="叶根友毛笔行书2.0版" pitchFamily="2" charset="-122"/>
              </a:rPr>
              <a:t>愿您遇见更好的自己！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矩形 5"/>
          <p:cNvSpPr/>
          <p:nvPr/>
        </p:nvSpPr>
        <p:spPr>
          <a:xfrm>
            <a:off x="2622519" y="187325"/>
            <a:ext cx="4339650" cy="64633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ln w="50800" cmpd="thickThin">
                  <a:solidFill>
                    <a:srgbClr val="003399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民族文化与教育行为</a:t>
            </a:r>
          </a:p>
        </p:txBody>
      </p:sp>
      <p:cxnSp>
        <p:nvCxnSpPr>
          <p:cNvPr id="15" name="直接箭头连接符 14"/>
          <p:cNvCxnSpPr>
            <a:stCxn id="10" idx="3"/>
            <a:endCxn id="10" idx="3"/>
          </p:cNvCxnSpPr>
          <p:nvPr/>
        </p:nvCxnSpPr>
        <p:spPr>
          <a:xfrm>
            <a:off x="5577840" y="227838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571604" y="785800"/>
            <a:ext cx="31610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000" dirty="0">
              <a:ln>
                <a:solidFill>
                  <a:srgbClr val="003399"/>
                </a:solidFill>
              </a:ln>
            </a:endParaRPr>
          </a:p>
          <a:p>
            <a:endParaRPr lang="en-US" altLang="zh-CN" sz="1000" dirty="0">
              <a:ln>
                <a:solidFill>
                  <a:srgbClr val="003399"/>
                </a:solidFill>
              </a:ln>
            </a:endParaRPr>
          </a:p>
          <a:p>
            <a:endParaRPr lang="en-US" altLang="zh-CN" sz="1000" dirty="0">
              <a:ln>
                <a:solidFill>
                  <a:srgbClr val="003399"/>
                </a:solidFill>
              </a:ln>
            </a:endParaRPr>
          </a:p>
          <a:p>
            <a:endParaRPr lang="en-US" altLang="zh-CN" sz="1400" dirty="0">
              <a:ln>
                <a:solidFill>
                  <a:srgbClr val="003399"/>
                </a:solidFill>
              </a:ln>
              <a:solidFill>
                <a:schemeClr val="lt1"/>
              </a:solidFill>
            </a:endParaRPr>
          </a:p>
          <a:p>
            <a:endParaRPr lang="en-US" altLang="zh-CN" sz="1400" dirty="0">
              <a:ln>
                <a:solidFill>
                  <a:srgbClr val="003399"/>
                </a:solidFill>
              </a:ln>
              <a:solidFill>
                <a:schemeClr val="lt1"/>
              </a:solidFill>
            </a:endParaRPr>
          </a:p>
          <a:p>
            <a:endParaRPr lang="en-US" altLang="zh-CN" sz="800" dirty="0">
              <a:ln>
                <a:solidFill>
                  <a:srgbClr val="003399"/>
                </a:solidFill>
              </a:ln>
            </a:endParaRPr>
          </a:p>
          <a:p>
            <a:endParaRPr lang="en-US" altLang="zh-CN" sz="800" dirty="0">
              <a:ln>
                <a:solidFill>
                  <a:srgbClr val="003399"/>
                </a:solidFill>
              </a:ln>
            </a:endParaRPr>
          </a:p>
          <a:p>
            <a:endParaRPr lang="en-US" altLang="zh-CN" sz="800" dirty="0">
              <a:ln>
                <a:solidFill>
                  <a:srgbClr val="003399"/>
                </a:solidFill>
              </a:ln>
            </a:endParaRPr>
          </a:p>
          <a:p>
            <a:endParaRPr lang="en-US" altLang="zh-CN" sz="800" dirty="0">
              <a:ln>
                <a:solidFill>
                  <a:srgbClr val="003399"/>
                </a:solidFill>
              </a:ln>
            </a:endParaRPr>
          </a:p>
          <a:p>
            <a:endParaRPr lang="en-US" altLang="zh-CN" sz="800" dirty="0">
              <a:ln>
                <a:solidFill>
                  <a:srgbClr val="003399"/>
                </a:solidFill>
              </a:ln>
            </a:endParaRPr>
          </a:p>
          <a:p>
            <a:endParaRPr lang="zh-CN" altLang="en-US" sz="800" dirty="0">
              <a:ln>
                <a:solidFill>
                  <a:srgbClr val="003399"/>
                </a:solidFill>
              </a:ln>
            </a:endParaRPr>
          </a:p>
          <a:p>
            <a:endParaRPr lang="zh-CN" altLang="en-US" sz="800" dirty="0">
              <a:ln>
                <a:solidFill>
                  <a:srgbClr val="003399"/>
                </a:solidFill>
              </a:ln>
            </a:endParaRPr>
          </a:p>
          <a:p>
            <a:endParaRPr lang="zh-CN" altLang="en-US" sz="800" dirty="0">
              <a:ln>
                <a:solidFill>
                  <a:srgbClr val="003399"/>
                </a:solidFill>
              </a:ln>
            </a:endParaRPr>
          </a:p>
          <a:p>
            <a:endParaRPr lang="zh-CN" altLang="en-US" sz="800" dirty="0">
              <a:ln>
                <a:solidFill>
                  <a:srgbClr val="003399"/>
                </a:solidFill>
              </a:ln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1131590"/>
            <a:ext cx="3778668" cy="284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12160" y="415592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2060"/>
                </a:solidFill>
              </a:rPr>
              <a:t>吉尔特</a:t>
            </a:r>
            <a:r>
              <a:rPr lang="en-US" altLang="zh-CN" dirty="0">
                <a:solidFill>
                  <a:srgbClr val="002060"/>
                </a:solidFill>
              </a:rPr>
              <a:t>·</a:t>
            </a:r>
            <a:r>
              <a:rPr lang="zh-CN" altLang="en-US" dirty="0">
                <a:solidFill>
                  <a:srgbClr val="002060"/>
                </a:solidFill>
              </a:rPr>
              <a:t>霍夫斯泰德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1275606"/>
            <a:ext cx="46805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rgbClr val="002060"/>
                </a:solidFill>
              </a:rPr>
              <a:t>权力距离（</a:t>
            </a:r>
            <a:r>
              <a:rPr lang="en-US" altLang="zh-CN" sz="1400" dirty="0">
                <a:solidFill>
                  <a:srgbClr val="002060"/>
                </a:solidFill>
              </a:rPr>
              <a:t>Power Distance</a:t>
            </a:r>
            <a:r>
              <a:rPr lang="zh-CN" altLang="zh-CN" sz="1400" dirty="0">
                <a:solidFill>
                  <a:srgbClr val="002060"/>
                </a:solidFill>
              </a:rPr>
              <a:t>）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707654"/>
            <a:ext cx="46805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rgbClr val="002060"/>
                </a:solidFill>
              </a:rPr>
              <a:t>不确定性的规避（</a:t>
            </a:r>
            <a:r>
              <a:rPr lang="en-US" altLang="zh-CN" sz="1400" dirty="0">
                <a:solidFill>
                  <a:srgbClr val="002060"/>
                </a:solidFill>
              </a:rPr>
              <a:t>Uncertainty Avoidance</a:t>
            </a:r>
            <a:r>
              <a:rPr lang="zh-CN" altLang="zh-CN" sz="1400" dirty="0">
                <a:solidFill>
                  <a:srgbClr val="002060"/>
                </a:solidFill>
              </a:rPr>
              <a:t>）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2139702"/>
            <a:ext cx="46805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rgbClr val="002060"/>
                </a:solidFill>
              </a:rPr>
              <a:t>个人主义</a:t>
            </a:r>
            <a:r>
              <a:rPr lang="en-US" altLang="zh-CN" sz="1400" dirty="0">
                <a:solidFill>
                  <a:srgbClr val="002060"/>
                </a:solidFill>
              </a:rPr>
              <a:t>/</a:t>
            </a:r>
            <a:r>
              <a:rPr lang="zh-CN" altLang="zh-CN" sz="1400" dirty="0">
                <a:solidFill>
                  <a:srgbClr val="002060"/>
                </a:solidFill>
              </a:rPr>
              <a:t>集体主义（</a:t>
            </a:r>
            <a:r>
              <a:rPr lang="en-US" altLang="zh-CN" sz="1400" dirty="0">
                <a:solidFill>
                  <a:srgbClr val="002060"/>
                </a:solidFill>
              </a:rPr>
              <a:t>Individualism versus Collectivism</a:t>
            </a:r>
            <a:r>
              <a:rPr lang="zh-CN" altLang="zh-CN" sz="1400" dirty="0">
                <a:solidFill>
                  <a:srgbClr val="002060"/>
                </a:solidFill>
              </a:rPr>
              <a:t>）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2571750"/>
            <a:ext cx="46805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rgbClr val="002060"/>
                </a:solidFill>
              </a:rPr>
              <a:t>男性化与女性化（</a:t>
            </a:r>
            <a:r>
              <a:rPr lang="en-US" altLang="zh-CN" sz="1400" dirty="0">
                <a:solidFill>
                  <a:srgbClr val="002060"/>
                </a:solidFill>
              </a:rPr>
              <a:t>Masculinity versus Femininity</a:t>
            </a:r>
            <a:r>
              <a:rPr lang="zh-CN" altLang="zh-CN" sz="1400" dirty="0">
                <a:solidFill>
                  <a:srgbClr val="002060"/>
                </a:solidFill>
              </a:rPr>
              <a:t>）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3435846"/>
            <a:ext cx="46805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rgbClr val="002060"/>
                </a:solidFill>
              </a:rPr>
              <a:t>自身放纵与约束（</a:t>
            </a:r>
            <a:r>
              <a:rPr lang="en-US" altLang="zh-CN" sz="1400" dirty="0">
                <a:solidFill>
                  <a:srgbClr val="002060"/>
                </a:solidFill>
              </a:rPr>
              <a:t>Indulgence versus Restraint</a:t>
            </a:r>
            <a:r>
              <a:rPr lang="zh-CN" altLang="zh-CN" sz="1400" dirty="0">
                <a:solidFill>
                  <a:srgbClr val="002060"/>
                </a:solidFill>
              </a:rPr>
              <a:t>）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3003798"/>
            <a:ext cx="46805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1400" dirty="0">
                <a:solidFill>
                  <a:srgbClr val="002060"/>
                </a:solidFill>
              </a:rPr>
              <a:t>长期取向与短期取向（</a:t>
            </a:r>
            <a:r>
              <a:rPr lang="en-US" altLang="zh-CN" sz="1400" dirty="0">
                <a:solidFill>
                  <a:srgbClr val="002060"/>
                </a:solidFill>
              </a:rPr>
              <a:t>Long-term versus Short-term</a:t>
            </a:r>
            <a:r>
              <a:rPr lang="zh-CN" altLang="zh-CN" sz="1400" dirty="0">
                <a:solidFill>
                  <a:srgbClr val="002060"/>
                </a:solidFill>
              </a:rPr>
              <a:t>）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12" name="矩形 11"/>
          <p:cNvSpPr/>
          <p:nvPr/>
        </p:nvSpPr>
        <p:spPr>
          <a:xfrm>
            <a:off x="3594472" y="267494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权力距离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987574"/>
            <a:ext cx="731809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500048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714362"/>
            <a:ext cx="1785918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28573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引    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85800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395536" y="1491630"/>
            <a:ext cx="3600400" cy="33123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28596" y="1857370"/>
            <a:ext cx="3528962" cy="58477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/>
              <a:t>优秀：就是在同样的事情上，你比别人效率更高，比别人效果更好。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2643188"/>
            <a:ext cx="35719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亚里斯多德：优秀是一种习惯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3286130"/>
            <a:ext cx="35719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卓越：卓越是一种过程，成为更好的自己。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4143386"/>
            <a:ext cx="35719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优秀是卓越的大敌</a:t>
            </a:r>
          </a:p>
        </p:txBody>
      </p:sp>
      <p:pic>
        <p:nvPicPr>
          <p:cNvPr id="6146" name="Picture 2" descr="http://www.kfzimg.com/G00/M00/D1/E7/oYYBAFbXlKSAWUzLAAA-Eco9uOE62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85866"/>
            <a:ext cx="4000496" cy="4000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1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2931640" y="267494"/>
            <a:ext cx="3416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不确定性的规避</a:t>
            </a:r>
            <a:endParaRPr lang="zh-CN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848928"/>
            <a:ext cx="7139352" cy="38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2309472" y="267494"/>
            <a:ext cx="4095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个人主义</a:t>
            </a:r>
            <a:r>
              <a:rPr lang="en-US" altLang="zh-CN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/</a:t>
            </a:r>
            <a:r>
              <a:rPr lang="zh-CN" altLang="zh-CN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集体主义</a:t>
            </a:r>
            <a:endParaRPr lang="zh-CN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3897" y="973600"/>
            <a:ext cx="6860820" cy="39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2824112" y="195486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男性化与女性化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8484" y="987574"/>
            <a:ext cx="714461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2426568" y="267494"/>
            <a:ext cx="43396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长期取向与短期取向</a:t>
            </a:r>
            <a:endParaRPr lang="zh-CN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7816" y="987574"/>
            <a:ext cx="6909828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10" name="矩形 9"/>
          <p:cNvSpPr/>
          <p:nvPr/>
        </p:nvSpPr>
        <p:spPr>
          <a:xfrm>
            <a:off x="2735312" y="195486"/>
            <a:ext cx="34163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自身放纵与约束</a:t>
            </a:r>
            <a:endParaRPr lang="zh-CN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943707"/>
            <a:ext cx="7341816" cy="38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23878"/>
            <a:ext cx="1405249" cy="1401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472" y="51470"/>
            <a:ext cx="300350" cy="5038149"/>
          </a:xfrm>
          <a:prstGeom prst="rect">
            <a:avLst/>
          </a:prstGeom>
        </p:spPr>
      </p:pic>
      <p:grpSp>
        <p:nvGrpSpPr>
          <p:cNvPr id="2" name="组合 14"/>
          <p:cNvGrpSpPr/>
          <p:nvPr/>
        </p:nvGrpSpPr>
        <p:grpSpPr bwMode="auto">
          <a:xfrm>
            <a:off x="7308304" y="48657"/>
            <a:ext cx="1446319" cy="618764"/>
            <a:chOff x="0" y="0"/>
            <a:chExt cx="2425568" cy="1200254"/>
          </a:xfrm>
        </p:grpSpPr>
        <p:pic>
          <p:nvPicPr>
            <p:cNvPr id="43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0027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04" y="535706"/>
              <a:ext cx="1916964" cy="664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本框 4"/>
          <p:cNvSpPr txBox="1"/>
          <p:nvPr/>
        </p:nvSpPr>
        <p:spPr>
          <a:xfrm>
            <a:off x="2287270" y="1372870"/>
            <a:ext cx="178117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3504883" y="149860"/>
            <a:ext cx="1964055" cy="518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我们的团队</a:t>
            </a:r>
          </a:p>
        </p:txBody>
      </p:sp>
      <p:pic>
        <p:nvPicPr>
          <p:cNvPr id="6" name="图片 5" descr="微信图片_201705071116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582930"/>
            <a:ext cx="8894445" cy="4542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"/>
          <p:cNvGrpSpPr/>
          <p:nvPr/>
        </p:nvGrpSpPr>
        <p:grpSpPr>
          <a:xfrm>
            <a:off x="0" y="4855410"/>
            <a:ext cx="9144000" cy="309860"/>
            <a:chOff x="0" y="6444852"/>
            <a:chExt cx="12192000" cy="41314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44852"/>
              <a:ext cx="6610350" cy="41314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/>
            <a:srcRect r="13256"/>
            <a:stretch>
              <a:fillRect/>
            </a:stretch>
          </p:blipFill>
          <p:spPr>
            <a:xfrm>
              <a:off x="6457950" y="6444852"/>
              <a:ext cx="5734050" cy="41314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5074">
            <a:off x="5326401" y="676591"/>
            <a:ext cx="942593" cy="30570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55259" y="251014"/>
            <a:ext cx="196001" cy="578429"/>
          </a:xfrm>
          <a:prstGeom prst="rect">
            <a:avLst/>
          </a:prstGeom>
          <a:solidFill>
            <a:srgbClr val="E83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111" y="2582300"/>
            <a:ext cx="7700962" cy="269029"/>
          </a:xfrm>
          <a:prstGeom prst="rect">
            <a:avLst/>
          </a:prstGeom>
        </p:spPr>
      </p:pic>
      <p:grpSp>
        <p:nvGrpSpPr>
          <p:cNvPr id="4" name="组合 58"/>
          <p:cNvGrpSpPr/>
          <p:nvPr/>
        </p:nvGrpSpPr>
        <p:grpSpPr>
          <a:xfrm>
            <a:off x="1777256" y="2871902"/>
            <a:ext cx="1477645" cy="593725"/>
            <a:chOff x="2369675" y="3829203"/>
            <a:chExt cx="1970193" cy="791633"/>
          </a:xfrm>
        </p:grpSpPr>
        <p:sp>
          <p:nvSpPr>
            <p:cNvPr id="17" name="TextBox 28"/>
            <p:cNvSpPr txBox="1"/>
            <p:nvPr/>
          </p:nvSpPr>
          <p:spPr>
            <a:xfrm>
              <a:off x="2582668" y="3829203"/>
              <a:ext cx="995680" cy="51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Levenim MT" panose="02010502060101010101" pitchFamily="2" charset="-79"/>
                </a:rPr>
                <a:t>2012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Levenim MT" panose="02010502060101010101" pitchFamily="2" charset="-79"/>
              </a:endParaRPr>
            </a:p>
          </p:txBody>
        </p:sp>
        <p:sp>
          <p:nvSpPr>
            <p:cNvPr id="19" name="TextBox 25"/>
            <p:cNvSpPr txBox="1"/>
            <p:nvPr/>
          </p:nvSpPr>
          <p:spPr>
            <a:xfrm>
              <a:off x="2369675" y="4281323"/>
              <a:ext cx="1970193" cy="33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/>
                <a:t>中石油培训者培训班</a:t>
              </a:r>
            </a:p>
          </p:txBody>
        </p:sp>
      </p:grpSp>
      <p:grpSp>
        <p:nvGrpSpPr>
          <p:cNvPr id="7" name="组合 59"/>
          <p:cNvGrpSpPr/>
          <p:nvPr/>
        </p:nvGrpSpPr>
        <p:grpSpPr>
          <a:xfrm>
            <a:off x="2841530" y="1892377"/>
            <a:ext cx="1777365" cy="682726"/>
            <a:chOff x="3677792" y="2462209"/>
            <a:chExt cx="2369819" cy="910302"/>
          </a:xfrm>
        </p:grpSpPr>
        <p:sp>
          <p:nvSpPr>
            <p:cNvPr id="23" name="TextBox 28"/>
            <p:cNvSpPr txBox="1"/>
            <p:nvPr/>
          </p:nvSpPr>
          <p:spPr>
            <a:xfrm>
              <a:off x="4165838" y="2859431"/>
              <a:ext cx="995680" cy="51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Levenim MT" panose="02010502060101010101" pitchFamily="2" charset="-79"/>
                </a:rPr>
                <a:t>2013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Levenim MT" panose="02010502060101010101" pitchFamily="2" charset="-79"/>
              </a:endParaRP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3677792" y="2462209"/>
              <a:ext cx="2369819" cy="33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Levenim MT" panose="02010502060101010101" pitchFamily="2" charset="-79"/>
                </a:rPr>
                <a:t>全国司法系统培训者培训班</a:t>
              </a:r>
            </a:p>
          </p:txBody>
        </p:sp>
      </p:grpSp>
      <p:grpSp>
        <p:nvGrpSpPr>
          <p:cNvPr id="9" name="组合 66"/>
          <p:cNvGrpSpPr/>
          <p:nvPr/>
        </p:nvGrpSpPr>
        <p:grpSpPr>
          <a:xfrm>
            <a:off x="3292783" y="2574845"/>
            <a:ext cx="620797" cy="1581871"/>
            <a:chOff x="4390377" y="3433127"/>
            <a:chExt cx="827729" cy="210916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8366" y="3433127"/>
              <a:ext cx="377032" cy="377032"/>
            </a:xfrm>
            <a:prstGeom prst="rect">
              <a:avLst/>
            </a:prstGeom>
          </p:spPr>
        </p:pic>
        <p:sp>
          <p:nvSpPr>
            <p:cNvPr id="25" name="椭圆 24"/>
            <p:cNvSpPr/>
            <p:nvPr/>
          </p:nvSpPr>
          <p:spPr>
            <a:xfrm>
              <a:off x="4390377" y="4714559"/>
              <a:ext cx="827729" cy="827729"/>
            </a:xfrm>
            <a:prstGeom prst="ellipse">
              <a:avLst/>
            </a:prstGeom>
            <a:noFill/>
            <a:ln w="9525">
              <a:solidFill>
                <a:srgbClr val="E83A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4774424" y="3802915"/>
              <a:ext cx="0" cy="891765"/>
            </a:xfrm>
            <a:prstGeom prst="line">
              <a:avLst/>
            </a:prstGeom>
            <a:ln>
              <a:solidFill>
                <a:srgbClr val="E83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129"/>
            <p:cNvSpPr>
              <a:spLocks noEditPoints="1"/>
            </p:cNvSpPr>
            <p:nvPr/>
          </p:nvSpPr>
          <p:spPr bwMode="auto">
            <a:xfrm>
              <a:off x="4597044" y="4919132"/>
              <a:ext cx="425136" cy="425136"/>
            </a:xfrm>
            <a:custGeom>
              <a:avLst/>
              <a:gdLst/>
              <a:ahLst/>
              <a:cxnLst>
                <a:cxn ang="0">
                  <a:pos x="68" y="362"/>
                </a:cxn>
                <a:cxn ang="0">
                  <a:pos x="114" y="318"/>
                </a:cxn>
                <a:cxn ang="0">
                  <a:pos x="158" y="272"/>
                </a:cxn>
                <a:cxn ang="0">
                  <a:pos x="204" y="250"/>
                </a:cxn>
                <a:cxn ang="0">
                  <a:pos x="204" y="218"/>
                </a:cxn>
                <a:cxn ang="0">
                  <a:pos x="226" y="224"/>
                </a:cxn>
                <a:cxn ang="0">
                  <a:pos x="248" y="226"/>
                </a:cxn>
                <a:cxn ang="0">
                  <a:pos x="272" y="224"/>
                </a:cxn>
                <a:cxn ang="0">
                  <a:pos x="312" y="208"/>
                </a:cxn>
                <a:cxn ang="0">
                  <a:pos x="342" y="176"/>
                </a:cxn>
                <a:cxn ang="0">
                  <a:pos x="360" y="136"/>
                </a:cxn>
                <a:cxn ang="0">
                  <a:pos x="362" y="114"/>
                </a:cxn>
                <a:cxn ang="0">
                  <a:pos x="352" y="70"/>
                </a:cxn>
                <a:cxn ang="0">
                  <a:pos x="328" y="34"/>
                </a:cxn>
                <a:cxn ang="0">
                  <a:pos x="292" y="10"/>
                </a:cxn>
                <a:cxn ang="0">
                  <a:pos x="248" y="0"/>
                </a:cxn>
                <a:cxn ang="0">
                  <a:pos x="226" y="4"/>
                </a:cxn>
                <a:cxn ang="0">
                  <a:pos x="186" y="20"/>
                </a:cxn>
                <a:cxn ang="0">
                  <a:pos x="156" y="50"/>
                </a:cxn>
                <a:cxn ang="0">
                  <a:pos x="138" y="92"/>
                </a:cxn>
                <a:cxn ang="0">
                  <a:pos x="136" y="114"/>
                </a:cxn>
                <a:cxn ang="0">
                  <a:pos x="138" y="138"/>
                </a:cxn>
                <a:cxn ang="0">
                  <a:pos x="114" y="158"/>
                </a:cxn>
                <a:cxn ang="0">
                  <a:pos x="0" y="294"/>
                </a:cxn>
                <a:cxn ang="0">
                  <a:pos x="46" y="362"/>
                </a:cxn>
                <a:cxn ang="0">
                  <a:pos x="272" y="46"/>
                </a:cxn>
                <a:cxn ang="0">
                  <a:pos x="288" y="50"/>
                </a:cxn>
                <a:cxn ang="0">
                  <a:pos x="304" y="60"/>
                </a:cxn>
                <a:cxn ang="0">
                  <a:pos x="312" y="74"/>
                </a:cxn>
                <a:cxn ang="0">
                  <a:pos x="316" y="92"/>
                </a:cxn>
                <a:cxn ang="0">
                  <a:pos x="316" y="100"/>
                </a:cxn>
                <a:cxn ang="0">
                  <a:pos x="308" y="116"/>
                </a:cxn>
                <a:cxn ang="0">
                  <a:pos x="296" y="128"/>
                </a:cxn>
                <a:cxn ang="0">
                  <a:pos x="280" y="136"/>
                </a:cxn>
                <a:cxn ang="0">
                  <a:pos x="272" y="136"/>
                </a:cxn>
                <a:cxn ang="0">
                  <a:pos x="254" y="132"/>
                </a:cxn>
                <a:cxn ang="0">
                  <a:pos x="240" y="124"/>
                </a:cxn>
                <a:cxn ang="0">
                  <a:pos x="230" y="108"/>
                </a:cxn>
                <a:cxn ang="0">
                  <a:pos x="226" y="92"/>
                </a:cxn>
                <a:cxn ang="0">
                  <a:pos x="228" y="82"/>
                </a:cxn>
                <a:cxn ang="0">
                  <a:pos x="234" y="66"/>
                </a:cxn>
                <a:cxn ang="0">
                  <a:pos x="246" y="54"/>
                </a:cxn>
                <a:cxn ang="0">
                  <a:pos x="262" y="46"/>
                </a:cxn>
                <a:cxn ang="0">
                  <a:pos x="272" y="46"/>
                </a:cxn>
              </a:cxnLst>
              <a:rect l="0" t="0" r="r" b="b"/>
              <a:pathLst>
                <a:path w="362" h="362">
                  <a:moveTo>
                    <a:pt x="46" y="362"/>
                  </a:moveTo>
                  <a:lnTo>
                    <a:pt x="68" y="362"/>
                  </a:lnTo>
                  <a:lnTo>
                    <a:pt x="68" y="318"/>
                  </a:lnTo>
                  <a:lnTo>
                    <a:pt x="114" y="318"/>
                  </a:lnTo>
                  <a:lnTo>
                    <a:pt x="114" y="272"/>
                  </a:lnTo>
                  <a:lnTo>
                    <a:pt x="158" y="272"/>
                  </a:lnTo>
                  <a:lnTo>
                    <a:pt x="158" y="250"/>
                  </a:lnTo>
                  <a:lnTo>
                    <a:pt x="204" y="250"/>
                  </a:lnTo>
                  <a:lnTo>
                    <a:pt x="204" y="226"/>
                  </a:lnTo>
                  <a:lnTo>
                    <a:pt x="204" y="218"/>
                  </a:lnTo>
                  <a:lnTo>
                    <a:pt x="204" y="218"/>
                  </a:lnTo>
                  <a:lnTo>
                    <a:pt x="226" y="224"/>
                  </a:lnTo>
                  <a:lnTo>
                    <a:pt x="236" y="226"/>
                  </a:lnTo>
                  <a:lnTo>
                    <a:pt x="248" y="226"/>
                  </a:lnTo>
                  <a:lnTo>
                    <a:pt x="248" y="226"/>
                  </a:lnTo>
                  <a:lnTo>
                    <a:pt x="272" y="224"/>
                  </a:lnTo>
                  <a:lnTo>
                    <a:pt x="292" y="218"/>
                  </a:lnTo>
                  <a:lnTo>
                    <a:pt x="312" y="208"/>
                  </a:lnTo>
                  <a:lnTo>
                    <a:pt x="328" y="194"/>
                  </a:lnTo>
                  <a:lnTo>
                    <a:pt x="342" y="176"/>
                  </a:lnTo>
                  <a:lnTo>
                    <a:pt x="352" y="158"/>
                  </a:lnTo>
                  <a:lnTo>
                    <a:pt x="360" y="136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360" y="92"/>
                  </a:lnTo>
                  <a:lnTo>
                    <a:pt x="352" y="70"/>
                  </a:lnTo>
                  <a:lnTo>
                    <a:pt x="342" y="50"/>
                  </a:lnTo>
                  <a:lnTo>
                    <a:pt x="328" y="34"/>
                  </a:lnTo>
                  <a:lnTo>
                    <a:pt x="312" y="20"/>
                  </a:lnTo>
                  <a:lnTo>
                    <a:pt x="292" y="10"/>
                  </a:lnTo>
                  <a:lnTo>
                    <a:pt x="272" y="4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26" y="4"/>
                  </a:lnTo>
                  <a:lnTo>
                    <a:pt x="204" y="10"/>
                  </a:lnTo>
                  <a:lnTo>
                    <a:pt x="186" y="20"/>
                  </a:lnTo>
                  <a:lnTo>
                    <a:pt x="168" y="34"/>
                  </a:lnTo>
                  <a:lnTo>
                    <a:pt x="156" y="50"/>
                  </a:lnTo>
                  <a:lnTo>
                    <a:pt x="144" y="70"/>
                  </a:lnTo>
                  <a:lnTo>
                    <a:pt x="138" y="92"/>
                  </a:lnTo>
                  <a:lnTo>
                    <a:pt x="136" y="114"/>
                  </a:lnTo>
                  <a:lnTo>
                    <a:pt x="136" y="114"/>
                  </a:lnTo>
                  <a:lnTo>
                    <a:pt x="136" y="126"/>
                  </a:lnTo>
                  <a:lnTo>
                    <a:pt x="138" y="138"/>
                  </a:lnTo>
                  <a:lnTo>
                    <a:pt x="146" y="158"/>
                  </a:lnTo>
                  <a:lnTo>
                    <a:pt x="114" y="158"/>
                  </a:lnTo>
                  <a:lnTo>
                    <a:pt x="114" y="204"/>
                  </a:lnTo>
                  <a:lnTo>
                    <a:pt x="0" y="294"/>
                  </a:lnTo>
                  <a:lnTo>
                    <a:pt x="0" y="362"/>
                  </a:lnTo>
                  <a:lnTo>
                    <a:pt x="46" y="362"/>
                  </a:lnTo>
                  <a:close/>
                  <a:moveTo>
                    <a:pt x="272" y="46"/>
                  </a:moveTo>
                  <a:lnTo>
                    <a:pt x="272" y="46"/>
                  </a:lnTo>
                  <a:lnTo>
                    <a:pt x="280" y="46"/>
                  </a:lnTo>
                  <a:lnTo>
                    <a:pt x="288" y="50"/>
                  </a:lnTo>
                  <a:lnTo>
                    <a:pt x="296" y="54"/>
                  </a:lnTo>
                  <a:lnTo>
                    <a:pt x="304" y="60"/>
                  </a:lnTo>
                  <a:lnTo>
                    <a:pt x="308" y="66"/>
                  </a:lnTo>
                  <a:lnTo>
                    <a:pt x="312" y="74"/>
                  </a:lnTo>
                  <a:lnTo>
                    <a:pt x="316" y="82"/>
                  </a:lnTo>
                  <a:lnTo>
                    <a:pt x="316" y="92"/>
                  </a:lnTo>
                  <a:lnTo>
                    <a:pt x="316" y="92"/>
                  </a:lnTo>
                  <a:lnTo>
                    <a:pt x="316" y="100"/>
                  </a:lnTo>
                  <a:lnTo>
                    <a:pt x="312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296" y="128"/>
                  </a:lnTo>
                  <a:lnTo>
                    <a:pt x="288" y="132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62" y="136"/>
                  </a:lnTo>
                  <a:lnTo>
                    <a:pt x="254" y="132"/>
                  </a:lnTo>
                  <a:lnTo>
                    <a:pt x="246" y="128"/>
                  </a:lnTo>
                  <a:lnTo>
                    <a:pt x="240" y="124"/>
                  </a:lnTo>
                  <a:lnTo>
                    <a:pt x="234" y="116"/>
                  </a:lnTo>
                  <a:lnTo>
                    <a:pt x="230" y="108"/>
                  </a:lnTo>
                  <a:lnTo>
                    <a:pt x="228" y="100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8" y="82"/>
                  </a:lnTo>
                  <a:lnTo>
                    <a:pt x="230" y="74"/>
                  </a:lnTo>
                  <a:lnTo>
                    <a:pt x="234" y="66"/>
                  </a:lnTo>
                  <a:lnTo>
                    <a:pt x="240" y="60"/>
                  </a:lnTo>
                  <a:lnTo>
                    <a:pt x="246" y="54"/>
                  </a:lnTo>
                  <a:lnTo>
                    <a:pt x="254" y="50"/>
                  </a:lnTo>
                  <a:lnTo>
                    <a:pt x="262" y="46"/>
                  </a:lnTo>
                  <a:lnTo>
                    <a:pt x="272" y="46"/>
                  </a:lnTo>
                  <a:lnTo>
                    <a:pt x="272" y="46"/>
                  </a:lnTo>
                  <a:close/>
                </a:path>
              </a:pathLst>
            </a:custGeom>
            <a:solidFill>
              <a:srgbClr val="E83A37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18" name="组合 41"/>
          <p:cNvGrpSpPr/>
          <p:nvPr/>
        </p:nvGrpSpPr>
        <p:grpSpPr>
          <a:xfrm>
            <a:off x="4139387" y="2866294"/>
            <a:ext cx="1871345" cy="599440"/>
            <a:chOff x="5519183" y="3821725"/>
            <a:chExt cx="2495127" cy="799253"/>
          </a:xfrm>
        </p:grpSpPr>
        <p:sp>
          <p:nvSpPr>
            <p:cNvPr id="28" name="TextBox 28"/>
            <p:cNvSpPr txBox="1"/>
            <p:nvPr/>
          </p:nvSpPr>
          <p:spPr>
            <a:xfrm>
              <a:off x="5598623" y="3821725"/>
              <a:ext cx="1358053" cy="51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Levenim MT" panose="02010502060101010101" pitchFamily="2" charset="-79"/>
                </a:rPr>
                <a:t>    2014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Levenim MT" panose="02010502060101010101" pitchFamily="2" charset="-79"/>
              </a:endParaRPr>
            </a:p>
          </p:txBody>
        </p:sp>
        <p:sp>
          <p:nvSpPr>
            <p:cNvPr id="29" name="TextBox 25"/>
            <p:cNvSpPr txBox="1"/>
            <p:nvPr/>
          </p:nvSpPr>
          <p:spPr>
            <a:xfrm>
              <a:off x="5519183" y="4281465"/>
              <a:ext cx="2495127" cy="33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>
                  <a:latin typeface="微软雅黑" panose="020B0503020204020204" charset="-122"/>
                  <a:ea typeface="微软雅黑" panose="020B0503020204020204" charset="-122"/>
                  <a:cs typeface="Levenim MT" panose="02010502060101010101" pitchFamily="2" charset="-79"/>
                </a:rPr>
                <a:t>浙江理工大学中层干部研修班</a:t>
              </a:r>
            </a:p>
          </p:txBody>
        </p:sp>
      </p:grpSp>
      <p:grpSp>
        <p:nvGrpSpPr>
          <p:cNvPr id="20" name="组合 40"/>
          <p:cNvGrpSpPr/>
          <p:nvPr/>
        </p:nvGrpSpPr>
        <p:grpSpPr>
          <a:xfrm>
            <a:off x="4385693" y="1225590"/>
            <a:ext cx="590991" cy="1572395"/>
            <a:chOff x="7060165" y="1723572"/>
            <a:chExt cx="827729" cy="209652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3147" y="3443066"/>
              <a:ext cx="377032" cy="377032"/>
            </a:xfrm>
            <a:prstGeom prst="rect">
              <a:avLst/>
            </a:prstGeom>
          </p:spPr>
        </p:pic>
        <p:sp>
          <p:nvSpPr>
            <p:cNvPr id="30" name="椭圆 29"/>
            <p:cNvSpPr/>
            <p:nvPr/>
          </p:nvSpPr>
          <p:spPr>
            <a:xfrm>
              <a:off x="7060165" y="1723572"/>
              <a:ext cx="827729" cy="827729"/>
            </a:xfrm>
            <a:prstGeom prst="ellipse">
              <a:avLst/>
            </a:prstGeom>
            <a:noFill/>
            <a:ln w="9525">
              <a:solidFill>
                <a:srgbClr val="E83A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31" name="直接连接符 30"/>
            <p:cNvCxnSpPr>
              <a:endCxn id="30" idx="4"/>
            </p:cNvCxnSpPr>
            <p:nvPr/>
          </p:nvCxnSpPr>
          <p:spPr>
            <a:xfrm flipV="1">
              <a:off x="7474030" y="2551301"/>
              <a:ext cx="0" cy="891765"/>
            </a:xfrm>
            <a:prstGeom prst="line">
              <a:avLst/>
            </a:prstGeom>
            <a:ln>
              <a:solidFill>
                <a:srgbClr val="E83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7225572" y="1959110"/>
              <a:ext cx="554452" cy="393423"/>
            </a:xfrm>
            <a:custGeom>
              <a:avLst/>
              <a:gdLst/>
              <a:ahLst/>
              <a:cxnLst>
                <a:cxn ang="0">
                  <a:pos x="426" y="206"/>
                </a:cxn>
                <a:cxn ang="0">
                  <a:pos x="598" y="34"/>
                </a:cxn>
                <a:cxn ang="0">
                  <a:pos x="604" y="32"/>
                </a:cxn>
                <a:cxn ang="0">
                  <a:pos x="606" y="38"/>
                </a:cxn>
                <a:cxn ang="0">
                  <a:pos x="606" y="386"/>
                </a:cxn>
                <a:cxn ang="0">
                  <a:pos x="604" y="392"/>
                </a:cxn>
                <a:cxn ang="0">
                  <a:pos x="596" y="390"/>
                </a:cxn>
                <a:cxn ang="0">
                  <a:pos x="336" y="296"/>
                </a:cxn>
                <a:cxn ang="0">
                  <a:pos x="328" y="302"/>
                </a:cxn>
                <a:cxn ang="0">
                  <a:pos x="310" y="310"/>
                </a:cxn>
                <a:cxn ang="0">
                  <a:pos x="298" y="310"/>
                </a:cxn>
                <a:cxn ang="0">
                  <a:pos x="288" y="310"/>
                </a:cxn>
                <a:cxn ang="0">
                  <a:pos x="270" y="302"/>
                </a:cxn>
                <a:cxn ang="0">
                  <a:pos x="210" y="244"/>
                </a:cxn>
                <a:cxn ang="0">
                  <a:pos x="38" y="422"/>
                </a:cxn>
                <a:cxn ang="0">
                  <a:pos x="36" y="428"/>
                </a:cxn>
                <a:cxn ang="0">
                  <a:pos x="42" y="430"/>
                </a:cxn>
                <a:cxn ang="0">
                  <a:pos x="568" y="430"/>
                </a:cxn>
                <a:cxn ang="0">
                  <a:pos x="574" y="428"/>
                </a:cxn>
                <a:cxn ang="0">
                  <a:pos x="572" y="422"/>
                </a:cxn>
                <a:cxn ang="0">
                  <a:pos x="336" y="296"/>
                </a:cxn>
                <a:cxn ang="0">
                  <a:pos x="298" y="272"/>
                </a:cxn>
                <a:cxn ang="0">
                  <a:pos x="304" y="270"/>
                </a:cxn>
                <a:cxn ang="0">
                  <a:pos x="568" y="8"/>
                </a:cxn>
                <a:cxn ang="0">
                  <a:pos x="568" y="6"/>
                </a:cxn>
                <a:cxn ang="0">
                  <a:pos x="566" y="0"/>
                </a:cxn>
                <a:cxn ang="0">
                  <a:pos x="34" y="0"/>
                </a:cxn>
                <a:cxn ang="0">
                  <a:pos x="30" y="0"/>
                </a:cxn>
                <a:cxn ang="0">
                  <a:pos x="28" y="6"/>
                </a:cxn>
                <a:cxn ang="0">
                  <a:pos x="290" y="268"/>
                </a:cxn>
                <a:cxn ang="0">
                  <a:pos x="294" y="270"/>
                </a:cxn>
                <a:cxn ang="0">
                  <a:pos x="298" y="272"/>
                </a:cxn>
                <a:cxn ang="0">
                  <a:pos x="0" y="388"/>
                </a:cxn>
                <a:cxn ang="0">
                  <a:pos x="2" y="392"/>
                </a:cxn>
                <a:cxn ang="0">
                  <a:pos x="8" y="394"/>
                </a:cxn>
                <a:cxn ang="0">
                  <a:pos x="182" y="216"/>
                </a:cxn>
                <a:cxn ang="0">
                  <a:pos x="10" y="44"/>
                </a:cxn>
                <a:cxn ang="0">
                  <a:pos x="4" y="44"/>
                </a:cxn>
                <a:cxn ang="0">
                  <a:pos x="0" y="48"/>
                </a:cxn>
              </a:cxnLst>
              <a:rect l="0" t="0" r="r" b="b"/>
              <a:pathLst>
                <a:path w="606" h="430">
                  <a:moveTo>
                    <a:pt x="596" y="390"/>
                  </a:moveTo>
                  <a:lnTo>
                    <a:pt x="426" y="206"/>
                  </a:lnTo>
                  <a:lnTo>
                    <a:pt x="598" y="34"/>
                  </a:lnTo>
                  <a:lnTo>
                    <a:pt x="598" y="34"/>
                  </a:lnTo>
                  <a:lnTo>
                    <a:pt x="600" y="32"/>
                  </a:lnTo>
                  <a:lnTo>
                    <a:pt x="604" y="32"/>
                  </a:lnTo>
                  <a:lnTo>
                    <a:pt x="606" y="34"/>
                  </a:lnTo>
                  <a:lnTo>
                    <a:pt x="606" y="38"/>
                  </a:lnTo>
                  <a:lnTo>
                    <a:pt x="606" y="386"/>
                  </a:lnTo>
                  <a:lnTo>
                    <a:pt x="606" y="386"/>
                  </a:lnTo>
                  <a:lnTo>
                    <a:pt x="606" y="390"/>
                  </a:lnTo>
                  <a:lnTo>
                    <a:pt x="604" y="392"/>
                  </a:lnTo>
                  <a:lnTo>
                    <a:pt x="600" y="392"/>
                  </a:lnTo>
                  <a:lnTo>
                    <a:pt x="596" y="390"/>
                  </a:lnTo>
                  <a:lnTo>
                    <a:pt x="596" y="390"/>
                  </a:lnTo>
                  <a:close/>
                  <a:moveTo>
                    <a:pt x="336" y="296"/>
                  </a:moveTo>
                  <a:lnTo>
                    <a:pt x="336" y="296"/>
                  </a:lnTo>
                  <a:lnTo>
                    <a:pt x="328" y="302"/>
                  </a:lnTo>
                  <a:lnTo>
                    <a:pt x="320" y="306"/>
                  </a:lnTo>
                  <a:lnTo>
                    <a:pt x="310" y="310"/>
                  </a:lnTo>
                  <a:lnTo>
                    <a:pt x="300" y="310"/>
                  </a:lnTo>
                  <a:lnTo>
                    <a:pt x="298" y="310"/>
                  </a:lnTo>
                  <a:lnTo>
                    <a:pt x="298" y="310"/>
                  </a:lnTo>
                  <a:lnTo>
                    <a:pt x="288" y="310"/>
                  </a:lnTo>
                  <a:lnTo>
                    <a:pt x="278" y="306"/>
                  </a:lnTo>
                  <a:lnTo>
                    <a:pt x="270" y="302"/>
                  </a:lnTo>
                  <a:lnTo>
                    <a:pt x="262" y="296"/>
                  </a:lnTo>
                  <a:lnTo>
                    <a:pt x="210" y="244"/>
                  </a:lnTo>
                  <a:lnTo>
                    <a:pt x="38" y="422"/>
                  </a:lnTo>
                  <a:lnTo>
                    <a:pt x="38" y="422"/>
                  </a:lnTo>
                  <a:lnTo>
                    <a:pt x="36" y="424"/>
                  </a:lnTo>
                  <a:lnTo>
                    <a:pt x="36" y="428"/>
                  </a:lnTo>
                  <a:lnTo>
                    <a:pt x="38" y="430"/>
                  </a:lnTo>
                  <a:lnTo>
                    <a:pt x="42" y="430"/>
                  </a:lnTo>
                  <a:lnTo>
                    <a:pt x="568" y="430"/>
                  </a:lnTo>
                  <a:lnTo>
                    <a:pt x="568" y="430"/>
                  </a:lnTo>
                  <a:lnTo>
                    <a:pt x="572" y="430"/>
                  </a:lnTo>
                  <a:lnTo>
                    <a:pt x="574" y="428"/>
                  </a:lnTo>
                  <a:lnTo>
                    <a:pt x="574" y="424"/>
                  </a:lnTo>
                  <a:lnTo>
                    <a:pt x="572" y="422"/>
                  </a:lnTo>
                  <a:lnTo>
                    <a:pt x="398" y="234"/>
                  </a:lnTo>
                  <a:lnTo>
                    <a:pt x="336" y="296"/>
                  </a:lnTo>
                  <a:close/>
                  <a:moveTo>
                    <a:pt x="298" y="272"/>
                  </a:moveTo>
                  <a:lnTo>
                    <a:pt x="298" y="272"/>
                  </a:lnTo>
                  <a:lnTo>
                    <a:pt x="298" y="272"/>
                  </a:lnTo>
                  <a:lnTo>
                    <a:pt x="304" y="270"/>
                  </a:lnTo>
                  <a:lnTo>
                    <a:pt x="308" y="268"/>
                  </a:lnTo>
                  <a:lnTo>
                    <a:pt x="568" y="8"/>
                  </a:lnTo>
                  <a:lnTo>
                    <a:pt x="568" y="8"/>
                  </a:lnTo>
                  <a:lnTo>
                    <a:pt x="568" y="6"/>
                  </a:lnTo>
                  <a:lnTo>
                    <a:pt x="568" y="2"/>
                  </a:lnTo>
                  <a:lnTo>
                    <a:pt x="566" y="0"/>
                  </a:lnTo>
                  <a:lnTo>
                    <a:pt x="56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30" y="8"/>
                  </a:lnTo>
                  <a:lnTo>
                    <a:pt x="290" y="268"/>
                  </a:lnTo>
                  <a:lnTo>
                    <a:pt x="290" y="268"/>
                  </a:lnTo>
                  <a:lnTo>
                    <a:pt x="294" y="270"/>
                  </a:lnTo>
                  <a:lnTo>
                    <a:pt x="298" y="272"/>
                  </a:lnTo>
                  <a:lnTo>
                    <a:pt x="298" y="272"/>
                  </a:lnTo>
                  <a:close/>
                  <a:moveTo>
                    <a:pt x="0" y="48"/>
                  </a:moveTo>
                  <a:lnTo>
                    <a:pt x="0" y="388"/>
                  </a:lnTo>
                  <a:lnTo>
                    <a:pt x="0" y="388"/>
                  </a:lnTo>
                  <a:lnTo>
                    <a:pt x="2" y="392"/>
                  </a:lnTo>
                  <a:lnTo>
                    <a:pt x="4" y="394"/>
                  </a:lnTo>
                  <a:lnTo>
                    <a:pt x="8" y="394"/>
                  </a:lnTo>
                  <a:lnTo>
                    <a:pt x="10" y="392"/>
                  </a:lnTo>
                  <a:lnTo>
                    <a:pt x="182" y="216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4" y="44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83A37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grpSp>
        <p:nvGrpSpPr>
          <p:cNvPr id="32" name="组合 42"/>
          <p:cNvGrpSpPr/>
          <p:nvPr/>
        </p:nvGrpSpPr>
        <p:grpSpPr>
          <a:xfrm>
            <a:off x="6010694" y="2559938"/>
            <a:ext cx="620797" cy="1566962"/>
            <a:chOff x="9733728" y="3443066"/>
            <a:chExt cx="827729" cy="208928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88499" y="3443066"/>
              <a:ext cx="377032" cy="377032"/>
            </a:xfrm>
            <a:prstGeom prst="rect">
              <a:avLst/>
            </a:prstGeom>
          </p:spPr>
        </p:pic>
        <p:sp>
          <p:nvSpPr>
            <p:cNvPr id="36" name="椭圆 35"/>
            <p:cNvSpPr/>
            <p:nvPr/>
          </p:nvSpPr>
          <p:spPr>
            <a:xfrm>
              <a:off x="9733728" y="4704620"/>
              <a:ext cx="827729" cy="827729"/>
            </a:xfrm>
            <a:prstGeom prst="ellipse">
              <a:avLst/>
            </a:prstGeom>
            <a:noFill/>
            <a:ln w="9525">
              <a:solidFill>
                <a:srgbClr val="E83A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914400"/>
              <a:endParaRPr lang="zh-CN" alt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10147593" y="3812855"/>
              <a:ext cx="0" cy="891765"/>
            </a:xfrm>
            <a:prstGeom prst="line">
              <a:avLst/>
            </a:prstGeom>
            <a:ln>
              <a:solidFill>
                <a:srgbClr val="E83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120"/>
            <p:cNvSpPr>
              <a:spLocks noEditPoints="1"/>
            </p:cNvSpPr>
            <p:nvPr/>
          </p:nvSpPr>
          <p:spPr bwMode="auto">
            <a:xfrm>
              <a:off x="9967332" y="4871091"/>
              <a:ext cx="360522" cy="541903"/>
            </a:xfrm>
            <a:custGeom>
              <a:avLst/>
              <a:gdLst/>
              <a:ahLst/>
              <a:cxnLst>
                <a:cxn ang="0">
                  <a:pos x="244" y="342"/>
                </a:cxn>
                <a:cxn ang="0">
                  <a:pos x="262" y="292"/>
                </a:cxn>
                <a:cxn ang="0">
                  <a:pos x="300" y="228"/>
                </a:cxn>
                <a:cxn ang="0">
                  <a:pos x="320" y="184"/>
                </a:cxn>
                <a:cxn ang="0">
                  <a:pos x="322" y="158"/>
                </a:cxn>
                <a:cxn ang="0">
                  <a:pos x="314" y="110"/>
                </a:cxn>
                <a:cxn ang="0">
                  <a:pos x="294" y="70"/>
                </a:cxn>
                <a:cxn ang="0">
                  <a:pos x="264" y="36"/>
                </a:cxn>
                <a:cxn ang="0">
                  <a:pos x="224" y="12"/>
                </a:cxn>
                <a:cxn ang="0">
                  <a:pos x="178" y="2"/>
                </a:cxn>
                <a:cxn ang="0">
                  <a:pos x="144" y="2"/>
                </a:cxn>
                <a:cxn ang="0">
                  <a:pos x="98" y="12"/>
                </a:cxn>
                <a:cxn ang="0">
                  <a:pos x="58" y="36"/>
                </a:cxn>
                <a:cxn ang="0">
                  <a:pos x="28" y="70"/>
                </a:cxn>
                <a:cxn ang="0">
                  <a:pos x="6" y="110"/>
                </a:cxn>
                <a:cxn ang="0">
                  <a:pos x="0" y="158"/>
                </a:cxn>
                <a:cxn ang="0">
                  <a:pos x="4" y="186"/>
                </a:cxn>
                <a:cxn ang="0">
                  <a:pos x="26" y="236"/>
                </a:cxn>
                <a:cxn ang="0">
                  <a:pos x="68" y="310"/>
                </a:cxn>
                <a:cxn ang="0">
                  <a:pos x="80" y="356"/>
                </a:cxn>
                <a:cxn ang="0">
                  <a:pos x="80" y="404"/>
                </a:cxn>
                <a:cxn ang="0">
                  <a:pos x="90" y="432"/>
                </a:cxn>
                <a:cxn ang="0">
                  <a:pos x="124" y="468"/>
                </a:cxn>
                <a:cxn ang="0">
                  <a:pos x="152" y="482"/>
                </a:cxn>
                <a:cxn ang="0">
                  <a:pos x="180" y="480"/>
                </a:cxn>
                <a:cxn ang="0">
                  <a:pos x="226" y="440"/>
                </a:cxn>
                <a:cxn ang="0">
                  <a:pos x="238" y="424"/>
                </a:cxn>
                <a:cxn ang="0">
                  <a:pos x="242" y="384"/>
                </a:cxn>
                <a:cxn ang="0">
                  <a:pos x="144" y="382"/>
                </a:cxn>
                <a:cxn ang="0">
                  <a:pos x="130" y="362"/>
                </a:cxn>
                <a:cxn ang="0">
                  <a:pos x="136" y="348"/>
                </a:cxn>
                <a:cxn ang="0">
                  <a:pos x="152" y="342"/>
                </a:cxn>
                <a:cxn ang="0">
                  <a:pos x="204" y="52"/>
                </a:cxn>
                <a:cxn ang="0">
                  <a:pos x="242" y="78"/>
                </a:cxn>
                <a:cxn ang="0">
                  <a:pos x="264" y="106"/>
                </a:cxn>
                <a:cxn ang="0">
                  <a:pos x="272" y="132"/>
                </a:cxn>
                <a:cxn ang="0">
                  <a:pos x="260" y="150"/>
                </a:cxn>
                <a:cxn ang="0">
                  <a:pos x="244" y="150"/>
                </a:cxn>
                <a:cxn ang="0">
                  <a:pos x="232" y="134"/>
                </a:cxn>
                <a:cxn ang="0">
                  <a:pos x="216" y="108"/>
                </a:cxn>
                <a:cxn ang="0">
                  <a:pos x="188" y="90"/>
                </a:cxn>
                <a:cxn ang="0">
                  <a:pos x="176" y="84"/>
                </a:cxn>
                <a:cxn ang="0">
                  <a:pos x="170" y="72"/>
                </a:cxn>
                <a:cxn ang="0">
                  <a:pos x="184" y="52"/>
                </a:cxn>
              </a:cxnLst>
              <a:rect l="0" t="0" r="r" b="b"/>
              <a:pathLst>
                <a:path w="322" h="484">
                  <a:moveTo>
                    <a:pt x="152" y="342"/>
                  </a:moveTo>
                  <a:lnTo>
                    <a:pt x="244" y="342"/>
                  </a:lnTo>
                  <a:lnTo>
                    <a:pt x="244" y="342"/>
                  </a:lnTo>
                  <a:lnTo>
                    <a:pt x="248" y="328"/>
                  </a:lnTo>
                  <a:lnTo>
                    <a:pt x="252" y="316"/>
                  </a:lnTo>
                  <a:lnTo>
                    <a:pt x="262" y="292"/>
                  </a:lnTo>
                  <a:lnTo>
                    <a:pt x="274" y="270"/>
                  </a:lnTo>
                  <a:lnTo>
                    <a:pt x="288" y="250"/>
                  </a:lnTo>
                  <a:lnTo>
                    <a:pt x="300" y="228"/>
                  </a:lnTo>
                  <a:lnTo>
                    <a:pt x="312" y="208"/>
                  </a:lnTo>
                  <a:lnTo>
                    <a:pt x="316" y="196"/>
                  </a:lnTo>
                  <a:lnTo>
                    <a:pt x="320" y="184"/>
                  </a:lnTo>
                  <a:lnTo>
                    <a:pt x="322" y="170"/>
                  </a:lnTo>
                  <a:lnTo>
                    <a:pt x="322" y="158"/>
                  </a:lnTo>
                  <a:lnTo>
                    <a:pt x="322" y="158"/>
                  </a:lnTo>
                  <a:lnTo>
                    <a:pt x="322" y="142"/>
                  </a:lnTo>
                  <a:lnTo>
                    <a:pt x="318" y="126"/>
                  </a:lnTo>
                  <a:lnTo>
                    <a:pt x="314" y="110"/>
                  </a:lnTo>
                  <a:lnTo>
                    <a:pt x="310" y="96"/>
                  </a:lnTo>
                  <a:lnTo>
                    <a:pt x="302" y="82"/>
                  </a:lnTo>
                  <a:lnTo>
                    <a:pt x="294" y="70"/>
                  </a:lnTo>
                  <a:lnTo>
                    <a:pt x="286" y="58"/>
                  </a:lnTo>
                  <a:lnTo>
                    <a:pt x="274" y="46"/>
                  </a:lnTo>
                  <a:lnTo>
                    <a:pt x="264" y="36"/>
                  </a:lnTo>
                  <a:lnTo>
                    <a:pt x="250" y="28"/>
                  </a:lnTo>
                  <a:lnTo>
                    <a:pt x="238" y="20"/>
                  </a:lnTo>
                  <a:lnTo>
                    <a:pt x="224" y="12"/>
                  </a:lnTo>
                  <a:lnTo>
                    <a:pt x="208" y="8"/>
                  </a:lnTo>
                  <a:lnTo>
                    <a:pt x="194" y="4"/>
                  </a:lnTo>
                  <a:lnTo>
                    <a:pt x="178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4" y="2"/>
                  </a:lnTo>
                  <a:lnTo>
                    <a:pt x="128" y="4"/>
                  </a:lnTo>
                  <a:lnTo>
                    <a:pt x="112" y="8"/>
                  </a:lnTo>
                  <a:lnTo>
                    <a:pt x="98" y="12"/>
                  </a:lnTo>
                  <a:lnTo>
                    <a:pt x="84" y="20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6" y="46"/>
                  </a:lnTo>
                  <a:lnTo>
                    <a:pt x="36" y="58"/>
                  </a:lnTo>
                  <a:lnTo>
                    <a:pt x="28" y="70"/>
                  </a:lnTo>
                  <a:lnTo>
                    <a:pt x="20" y="82"/>
                  </a:lnTo>
                  <a:lnTo>
                    <a:pt x="12" y="96"/>
                  </a:lnTo>
                  <a:lnTo>
                    <a:pt x="6" y="110"/>
                  </a:lnTo>
                  <a:lnTo>
                    <a:pt x="2" y="126"/>
                  </a:lnTo>
                  <a:lnTo>
                    <a:pt x="0" y="142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72"/>
                  </a:lnTo>
                  <a:lnTo>
                    <a:pt x="4" y="186"/>
                  </a:lnTo>
                  <a:lnTo>
                    <a:pt x="8" y="200"/>
                  </a:lnTo>
                  <a:lnTo>
                    <a:pt x="12" y="212"/>
                  </a:lnTo>
                  <a:lnTo>
                    <a:pt x="26" y="236"/>
                  </a:lnTo>
                  <a:lnTo>
                    <a:pt x="40" y="260"/>
                  </a:lnTo>
                  <a:lnTo>
                    <a:pt x="54" y="284"/>
                  </a:lnTo>
                  <a:lnTo>
                    <a:pt x="68" y="310"/>
                  </a:lnTo>
                  <a:lnTo>
                    <a:pt x="72" y="324"/>
                  </a:lnTo>
                  <a:lnTo>
                    <a:pt x="76" y="338"/>
                  </a:lnTo>
                  <a:lnTo>
                    <a:pt x="80" y="356"/>
                  </a:lnTo>
                  <a:lnTo>
                    <a:pt x="80" y="372"/>
                  </a:lnTo>
                  <a:lnTo>
                    <a:pt x="80" y="404"/>
                  </a:lnTo>
                  <a:lnTo>
                    <a:pt x="80" y="404"/>
                  </a:lnTo>
                  <a:lnTo>
                    <a:pt x="82" y="414"/>
                  </a:lnTo>
                  <a:lnTo>
                    <a:pt x="84" y="424"/>
                  </a:lnTo>
                  <a:lnTo>
                    <a:pt x="90" y="432"/>
                  </a:lnTo>
                  <a:lnTo>
                    <a:pt x="96" y="440"/>
                  </a:lnTo>
                  <a:lnTo>
                    <a:pt x="124" y="468"/>
                  </a:lnTo>
                  <a:lnTo>
                    <a:pt x="124" y="468"/>
                  </a:lnTo>
                  <a:lnTo>
                    <a:pt x="132" y="476"/>
                  </a:lnTo>
                  <a:lnTo>
                    <a:pt x="142" y="480"/>
                  </a:lnTo>
                  <a:lnTo>
                    <a:pt x="152" y="482"/>
                  </a:lnTo>
                  <a:lnTo>
                    <a:pt x="160" y="484"/>
                  </a:lnTo>
                  <a:lnTo>
                    <a:pt x="170" y="482"/>
                  </a:lnTo>
                  <a:lnTo>
                    <a:pt x="180" y="480"/>
                  </a:lnTo>
                  <a:lnTo>
                    <a:pt x="188" y="476"/>
                  </a:lnTo>
                  <a:lnTo>
                    <a:pt x="196" y="468"/>
                  </a:lnTo>
                  <a:lnTo>
                    <a:pt x="226" y="440"/>
                  </a:lnTo>
                  <a:lnTo>
                    <a:pt x="226" y="440"/>
                  </a:lnTo>
                  <a:lnTo>
                    <a:pt x="232" y="432"/>
                  </a:lnTo>
                  <a:lnTo>
                    <a:pt x="238" y="424"/>
                  </a:lnTo>
                  <a:lnTo>
                    <a:pt x="240" y="414"/>
                  </a:lnTo>
                  <a:lnTo>
                    <a:pt x="242" y="404"/>
                  </a:lnTo>
                  <a:lnTo>
                    <a:pt x="242" y="384"/>
                  </a:lnTo>
                  <a:lnTo>
                    <a:pt x="152" y="384"/>
                  </a:lnTo>
                  <a:lnTo>
                    <a:pt x="152" y="384"/>
                  </a:lnTo>
                  <a:lnTo>
                    <a:pt x="144" y="382"/>
                  </a:lnTo>
                  <a:lnTo>
                    <a:pt x="136" y="378"/>
                  </a:lnTo>
                  <a:lnTo>
                    <a:pt x="132" y="370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32" y="356"/>
                  </a:lnTo>
                  <a:lnTo>
                    <a:pt x="136" y="348"/>
                  </a:lnTo>
                  <a:lnTo>
                    <a:pt x="144" y="344"/>
                  </a:lnTo>
                  <a:lnTo>
                    <a:pt x="152" y="342"/>
                  </a:lnTo>
                  <a:lnTo>
                    <a:pt x="152" y="342"/>
                  </a:lnTo>
                  <a:close/>
                  <a:moveTo>
                    <a:pt x="190" y="50"/>
                  </a:moveTo>
                  <a:lnTo>
                    <a:pt x="190" y="50"/>
                  </a:lnTo>
                  <a:lnTo>
                    <a:pt x="204" y="52"/>
                  </a:lnTo>
                  <a:lnTo>
                    <a:pt x="216" y="58"/>
                  </a:lnTo>
                  <a:lnTo>
                    <a:pt x="230" y="68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54" y="92"/>
                  </a:lnTo>
                  <a:lnTo>
                    <a:pt x="264" y="106"/>
                  </a:lnTo>
                  <a:lnTo>
                    <a:pt x="270" y="120"/>
                  </a:lnTo>
                  <a:lnTo>
                    <a:pt x="272" y="132"/>
                  </a:lnTo>
                  <a:lnTo>
                    <a:pt x="272" y="132"/>
                  </a:lnTo>
                  <a:lnTo>
                    <a:pt x="270" y="140"/>
                  </a:lnTo>
                  <a:lnTo>
                    <a:pt x="266" y="146"/>
                  </a:lnTo>
                  <a:lnTo>
                    <a:pt x="260" y="150"/>
                  </a:lnTo>
                  <a:lnTo>
                    <a:pt x="252" y="152"/>
                  </a:lnTo>
                  <a:lnTo>
                    <a:pt x="252" y="152"/>
                  </a:lnTo>
                  <a:lnTo>
                    <a:pt x="244" y="150"/>
                  </a:lnTo>
                  <a:lnTo>
                    <a:pt x="238" y="146"/>
                  </a:lnTo>
                  <a:lnTo>
                    <a:pt x="234" y="142"/>
                  </a:lnTo>
                  <a:lnTo>
                    <a:pt x="232" y="134"/>
                  </a:lnTo>
                  <a:lnTo>
                    <a:pt x="232" y="134"/>
                  </a:lnTo>
                  <a:lnTo>
                    <a:pt x="226" y="120"/>
                  </a:lnTo>
                  <a:lnTo>
                    <a:pt x="216" y="108"/>
                  </a:lnTo>
                  <a:lnTo>
                    <a:pt x="202" y="98"/>
                  </a:lnTo>
                  <a:lnTo>
                    <a:pt x="196" y="94"/>
                  </a:lnTo>
                  <a:lnTo>
                    <a:pt x="188" y="90"/>
                  </a:lnTo>
                  <a:lnTo>
                    <a:pt x="188" y="90"/>
                  </a:lnTo>
                  <a:lnTo>
                    <a:pt x="180" y="88"/>
                  </a:lnTo>
                  <a:lnTo>
                    <a:pt x="176" y="84"/>
                  </a:lnTo>
                  <a:lnTo>
                    <a:pt x="172" y="78"/>
                  </a:lnTo>
                  <a:lnTo>
                    <a:pt x="170" y="72"/>
                  </a:lnTo>
                  <a:lnTo>
                    <a:pt x="170" y="72"/>
                  </a:lnTo>
                  <a:lnTo>
                    <a:pt x="172" y="64"/>
                  </a:lnTo>
                  <a:lnTo>
                    <a:pt x="176" y="56"/>
                  </a:lnTo>
                  <a:lnTo>
                    <a:pt x="184" y="52"/>
                  </a:lnTo>
                  <a:lnTo>
                    <a:pt x="190" y="50"/>
                  </a:lnTo>
                  <a:lnTo>
                    <a:pt x="190" y="50"/>
                  </a:lnTo>
                  <a:close/>
                </a:path>
              </a:pathLst>
            </a:custGeom>
            <a:solidFill>
              <a:srgbClr val="E83A37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38" name="TextBox 31"/>
          <p:cNvSpPr txBox="1"/>
          <p:nvPr/>
        </p:nvSpPr>
        <p:spPr>
          <a:xfrm>
            <a:off x="3508055" y="370222"/>
            <a:ext cx="3371851" cy="459105"/>
          </a:xfrm>
          <a:prstGeom prst="rect">
            <a:avLst/>
          </a:prstGeom>
          <a:noFill/>
          <a:effectLst/>
        </p:spPr>
        <p:txBody>
          <a:bodyPr wrap="square" lIns="68578" tIns="34289" rIns="68578" bIns="34289" rtlCol="0">
            <a:spAutoFit/>
          </a:bodyPr>
          <a:lstStyle>
            <a:defPPr>
              <a:defRPr lang="zh-CN"/>
            </a:defPPr>
            <a:lvl1pPr algn="ctr">
              <a:defRPr sz="4800">
                <a:solidFill>
                  <a:schemeClr val="bg1"/>
                </a:solidFill>
                <a:effectLst>
                  <a:outerShdw blurRad="114300" dist="635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方正粗宋简体" panose="03000509000000000000" pitchFamily="65" charset="-122"/>
              </a:defRPr>
            </a:lvl1pPr>
          </a:lstStyle>
          <a:p>
            <a:pPr algn="l" defTabSz="913765"/>
            <a:r>
              <a:rPr lang="zh-CN" altLang="en-US" sz="2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我 们 的 历 史</a:t>
            </a:r>
            <a:endParaRPr lang="en-US" altLang="zh-CN" sz="2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" name="组合 62"/>
          <p:cNvGrpSpPr/>
          <p:nvPr/>
        </p:nvGrpSpPr>
        <p:grpSpPr>
          <a:xfrm>
            <a:off x="5481812" y="1922992"/>
            <a:ext cx="2062796" cy="592079"/>
            <a:chOff x="7309083" y="2563989"/>
            <a:chExt cx="2750394" cy="789438"/>
          </a:xfrm>
        </p:grpSpPr>
        <p:sp>
          <p:nvSpPr>
            <p:cNvPr id="34" name="TextBox 28"/>
            <p:cNvSpPr txBox="1"/>
            <p:nvPr/>
          </p:nvSpPr>
          <p:spPr>
            <a:xfrm>
              <a:off x="8014536" y="2840347"/>
              <a:ext cx="995680" cy="51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Levenim MT" panose="02010502060101010101" pitchFamily="2" charset="-79"/>
                </a:rPr>
                <a:t>2015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Levenim MT" panose="02010502060101010101" pitchFamily="2" charset="-79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309083" y="2563989"/>
              <a:ext cx="2750394" cy="339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/>
                <a:t> </a:t>
              </a:r>
              <a:r>
                <a:rPr lang="zh-CN" sz="1000" b="1" dirty="0"/>
                <a:t>全国高校英语教学法教师研修班</a:t>
              </a:r>
            </a:p>
          </p:txBody>
        </p:sp>
      </p:grpSp>
      <p:grpSp>
        <p:nvGrpSpPr>
          <p:cNvPr id="41" name="组合 67"/>
          <p:cNvGrpSpPr/>
          <p:nvPr/>
        </p:nvGrpSpPr>
        <p:grpSpPr>
          <a:xfrm>
            <a:off x="7590744" y="1255407"/>
            <a:ext cx="620797" cy="1572395"/>
            <a:chOff x="10120992" y="1673876"/>
            <a:chExt cx="827729" cy="2096526"/>
          </a:xfrm>
        </p:grpSpPr>
        <p:grpSp>
          <p:nvGrpSpPr>
            <p:cNvPr id="42" name="组合 43"/>
            <p:cNvGrpSpPr/>
            <p:nvPr/>
          </p:nvGrpSpPr>
          <p:grpSpPr>
            <a:xfrm>
              <a:off x="10120992" y="1673876"/>
              <a:ext cx="827729" cy="2096526"/>
              <a:chOff x="1911270" y="1723572"/>
              <a:chExt cx="827729" cy="209652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36619" y="3443066"/>
                <a:ext cx="377032" cy="377032"/>
              </a:xfrm>
              <a:prstGeom prst="rect">
                <a:avLst/>
              </a:prstGeom>
            </p:spPr>
          </p:pic>
          <p:sp>
            <p:nvSpPr>
              <p:cNvPr id="16" name="椭圆 15"/>
              <p:cNvSpPr/>
              <p:nvPr/>
            </p:nvSpPr>
            <p:spPr>
              <a:xfrm>
                <a:off x="1911270" y="1723572"/>
                <a:ext cx="827729" cy="827729"/>
              </a:xfrm>
              <a:prstGeom prst="ellipse">
                <a:avLst/>
              </a:prstGeom>
              <a:noFill/>
              <a:ln w="9525">
                <a:solidFill>
                  <a:srgbClr val="E83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直接连接符 20"/>
              <p:cNvCxnSpPr>
                <a:stCxn id="12" idx="0"/>
                <a:endCxn id="16" idx="4"/>
              </p:cNvCxnSpPr>
              <p:nvPr/>
            </p:nvCxnSpPr>
            <p:spPr>
              <a:xfrm flipV="1">
                <a:off x="2325135" y="2551301"/>
                <a:ext cx="0" cy="891765"/>
              </a:xfrm>
              <a:prstGeom prst="line">
                <a:avLst/>
              </a:prstGeom>
              <a:ln>
                <a:solidFill>
                  <a:srgbClr val="E83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笑脸 45"/>
            <p:cNvSpPr/>
            <p:nvPr/>
          </p:nvSpPr>
          <p:spPr>
            <a:xfrm>
              <a:off x="10296940" y="1838740"/>
              <a:ext cx="487017" cy="477078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65"/>
          <p:cNvGrpSpPr/>
          <p:nvPr/>
        </p:nvGrpSpPr>
        <p:grpSpPr>
          <a:xfrm>
            <a:off x="2002468" y="1153532"/>
            <a:ext cx="620797" cy="1572395"/>
            <a:chOff x="2669957" y="1538042"/>
            <a:chExt cx="827729" cy="2096526"/>
          </a:xfrm>
        </p:grpSpPr>
        <p:sp>
          <p:nvSpPr>
            <p:cNvPr id="22" name="Freeform 5"/>
            <p:cNvSpPr/>
            <p:nvPr/>
          </p:nvSpPr>
          <p:spPr bwMode="auto">
            <a:xfrm>
              <a:off x="2862106" y="1704215"/>
              <a:ext cx="495064" cy="469414"/>
            </a:xfrm>
            <a:custGeom>
              <a:avLst/>
              <a:gdLst>
                <a:gd name="T0" fmla="*/ 772 w 772"/>
                <a:gd name="T1" fmla="*/ 592 h 732"/>
                <a:gd name="T2" fmla="*/ 770 w 772"/>
                <a:gd name="T3" fmla="*/ 574 h 732"/>
                <a:gd name="T4" fmla="*/ 762 w 772"/>
                <a:gd name="T5" fmla="*/ 560 h 732"/>
                <a:gd name="T6" fmla="*/ 750 w 772"/>
                <a:gd name="T7" fmla="*/ 548 h 732"/>
                <a:gd name="T8" fmla="*/ 734 w 772"/>
                <a:gd name="T9" fmla="*/ 540 h 732"/>
                <a:gd name="T10" fmla="*/ 500 w 772"/>
                <a:gd name="T11" fmla="*/ 466 h 732"/>
                <a:gd name="T12" fmla="*/ 534 w 772"/>
                <a:gd name="T13" fmla="*/ 416 h 732"/>
                <a:gd name="T14" fmla="*/ 560 w 772"/>
                <a:gd name="T15" fmla="*/ 356 h 732"/>
                <a:gd name="T16" fmla="*/ 576 w 772"/>
                <a:gd name="T17" fmla="*/ 290 h 732"/>
                <a:gd name="T18" fmla="*/ 582 w 772"/>
                <a:gd name="T19" fmla="*/ 222 h 732"/>
                <a:gd name="T20" fmla="*/ 580 w 772"/>
                <a:gd name="T21" fmla="*/ 198 h 732"/>
                <a:gd name="T22" fmla="*/ 574 w 772"/>
                <a:gd name="T23" fmla="*/ 152 h 732"/>
                <a:gd name="T24" fmla="*/ 560 w 772"/>
                <a:gd name="T25" fmla="*/ 112 h 732"/>
                <a:gd name="T26" fmla="*/ 540 w 772"/>
                <a:gd name="T27" fmla="*/ 76 h 732"/>
                <a:gd name="T28" fmla="*/ 516 w 772"/>
                <a:gd name="T29" fmla="*/ 48 h 732"/>
                <a:gd name="T30" fmla="*/ 484 w 772"/>
                <a:gd name="T31" fmla="*/ 24 h 732"/>
                <a:gd name="T32" fmla="*/ 448 w 772"/>
                <a:gd name="T33" fmla="*/ 10 h 732"/>
                <a:gd name="T34" fmla="*/ 408 w 772"/>
                <a:gd name="T35" fmla="*/ 2 h 732"/>
                <a:gd name="T36" fmla="*/ 386 w 772"/>
                <a:gd name="T37" fmla="*/ 0 h 732"/>
                <a:gd name="T38" fmla="*/ 344 w 772"/>
                <a:gd name="T39" fmla="*/ 4 h 732"/>
                <a:gd name="T40" fmla="*/ 306 w 772"/>
                <a:gd name="T41" fmla="*/ 16 h 732"/>
                <a:gd name="T42" fmla="*/ 272 w 772"/>
                <a:gd name="T43" fmla="*/ 36 h 732"/>
                <a:gd name="T44" fmla="*/ 244 w 772"/>
                <a:gd name="T45" fmla="*/ 60 h 732"/>
                <a:gd name="T46" fmla="*/ 222 w 772"/>
                <a:gd name="T47" fmla="*/ 92 h 732"/>
                <a:gd name="T48" fmla="*/ 204 w 772"/>
                <a:gd name="T49" fmla="*/ 130 h 732"/>
                <a:gd name="T50" fmla="*/ 194 w 772"/>
                <a:gd name="T51" fmla="*/ 174 h 732"/>
                <a:gd name="T52" fmla="*/ 190 w 772"/>
                <a:gd name="T53" fmla="*/ 222 h 732"/>
                <a:gd name="T54" fmla="*/ 192 w 772"/>
                <a:gd name="T55" fmla="*/ 256 h 732"/>
                <a:gd name="T56" fmla="*/ 204 w 772"/>
                <a:gd name="T57" fmla="*/ 322 h 732"/>
                <a:gd name="T58" fmla="*/ 224 w 772"/>
                <a:gd name="T59" fmla="*/ 386 h 732"/>
                <a:gd name="T60" fmla="*/ 254 w 772"/>
                <a:gd name="T61" fmla="*/ 442 h 732"/>
                <a:gd name="T62" fmla="*/ 38 w 772"/>
                <a:gd name="T63" fmla="*/ 540 h 732"/>
                <a:gd name="T64" fmla="*/ 30 w 772"/>
                <a:gd name="T65" fmla="*/ 542 h 732"/>
                <a:gd name="T66" fmla="*/ 16 w 772"/>
                <a:gd name="T67" fmla="*/ 552 h 732"/>
                <a:gd name="T68" fmla="*/ 6 w 772"/>
                <a:gd name="T69" fmla="*/ 566 h 732"/>
                <a:gd name="T70" fmla="*/ 0 w 772"/>
                <a:gd name="T71" fmla="*/ 584 h 732"/>
                <a:gd name="T72" fmla="*/ 0 w 772"/>
                <a:gd name="T73" fmla="*/ 676 h 732"/>
                <a:gd name="T74" fmla="*/ 0 w 772"/>
                <a:gd name="T75" fmla="*/ 688 h 732"/>
                <a:gd name="T76" fmla="*/ 10 w 772"/>
                <a:gd name="T77" fmla="*/ 708 h 732"/>
                <a:gd name="T78" fmla="*/ 24 w 772"/>
                <a:gd name="T79" fmla="*/ 722 h 732"/>
                <a:gd name="T80" fmla="*/ 44 w 772"/>
                <a:gd name="T81" fmla="*/ 730 h 732"/>
                <a:gd name="T82" fmla="*/ 718 w 772"/>
                <a:gd name="T83" fmla="*/ 732 h 732"/>
                <a:gd name="T84" fmla="*/ 728 w 772"/>
                <a:gd name="T85" fmla="*/ 730 h 732"/>
                <a:gd name="T86" fmla="*/ 748 w 772"/>
                <a:gd name="T87" fmla="*/ 722 h 732"/>
                <a:gd name="T88" fmla="*/ 764 w 772"/>
                <a:gd name="T89" fmla="*/ 708 h 732"/>
                <a:gd name="T90" fmla="*/ 772 w 772"/>
                <a:gd name="T91" fmla="*/ 688 h 732"/>
                <a:gd name="T92" fmla="*/ 772 w 772"/>
                <a:gd name="T93" fmla="*/ 676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732">
                  <a:moveTo>
                    <a:pt x="772" y="592"/>
                  </a:moveTo>
                  <a:lnTo>
                    <a:pt x="772" y="592"/>
                  </a:lnTo>
                  <a:lnTo>
                    <a:pt x="772" y="584"/>
                  </a:lnTo>
                  <a:lnTo>
                    <a:pt x="770" y="574"/>
                  </a:lnTo>
                  <a:lnTo>
                    <a:pt x="766" y="566"/>
                  </a:lnTo>
                  <a:lnTo>
                    <a:pt x="762" y="560"/>
                  </a:lnTo>
                  <a:lnTo>
                    <a:pt x="756" y="552"/>
                  </a:lnTo>
                  <a:lnTo>
                    <a:pt x="750" y="548"/>
                  </a:lnTo>
                  <a:lnTo>
                    <a:pt x="742" y="542"/>
                  </a:lnTo>
                  <a:lnTo>
                    <a:pt x="734" y="540"/>
                  </a:lnTo>
                  <a:lnTo>
                    <a:pt x="500" y="466"/>
                  </a:lnTo>
                  <a:lnTo>
                    <a:pt x="500" y="466"/>
                  </a:lnTo>
                  <a:lnTo>
                    <a:pt x="518" y="442"/>
                  </a:lnTo>
                  <a:lnTo>
                    <a:pt x="534" y="416"/>
                  </a:lnTo>
                  <a:lnTo>
                    <a:pt x="548" y="386"/>
                  </a:lnTo>
                  <a:lnTo>
                    <a:pt x="560" y="356"/>
                  </a:lnTo>
                  <a:lnTo>
                    <a:pt x="570" y="322"/>
                  </a:lnTo>
                  <a:lnTo>
                    <a:pt x="576" y="290"/>
                  </a:lnTo>
                  <a:lnTo>
                    <a:pt x="580" y="256"/>
                  </a:lnTo>
                  <a:lnTo>
                    <a:pt x="582" y="222"/>
                  </a:lnTo>
                  <a:lnTo>
                    <a:pt x="582" y="222"/>
                  </a:lnTo>
                  <a:lnTo>
                    <a:pt x="580" y="198"/>
                  </a:lnTo>
                  <a:lnTo>
                    <a:pt x="578" y="174"/>
                  </a:lnTo>
                  <a:lnTo>
                    <a:pt x="574" y="152"/>
                  </a:lnTo>
                  <a:lnTo>
                    <a:pt x="568" y="130"/>
                  </a:lnTo>
                  <a:lnTo>
                    <a:pt x="560" y="112"/>
                  </a:lnTo>
                  <a:lnTo>
                    <a:pt x="552" y="92"/>
                  </a:lnTo>
                  <a:lnTo>
                    <a:pt x="540" y="76"/>
                  </a:lnTo>
                  <a:lnTo>
                    <a:pt x="528" y="60"/>
                  </a:lnTo>
                  <a:lnTo>
                    <a:pt x="516" y="48"/>
                  </a:lnTo>
                  <a:lnTo>
                    <a:pt x="500" y="36"/>
                  </a:lnTo>
                  <a:lnTo>
                    <a:pt x="484" y="24"/>
                  </a:lnTo>
                  <a:lnTo>
                    <a:pt x="466" y="16"/>
                  </a:lnTo>
                  <a:lnTo>
                    <a:pt x="448" y="10"/>
                  </a:lnTo>
                  <a:lnTo>
                    <a:pt x="428" y="4"/>
                  </a:lnTo>
                  <a:lnTo>
                    <a:pt x="408" y="2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64" y="2"/>
                  </a:lnTo>
                  <a:lnTo>
                    <a:pt x="344" y="4"/>
                  </a:lnTo>
                  <a:lnTo>
                    <a:pt x="324" y="10"/>
                  </a:lnTo>
                  <a:lnTo>
                    <a:pt x="306" y="16"/>
                  </a:lnTo>
                  <a:lnTo>
                    <a:pt x="288" y="24"/>
                  </a:lnTo>
                  <a:lnTo>
                    <a:pt x="272" y="36"/>
                  </a:lnTo>
                  <a:lnTo>
                    <a:pt x="258" y="48"/>
                  </a:lnTo>
                  <a:lnTo>
                    <a:pt x="244" y="60"/>
                  </a:lnTo>
                  <a:lnTo>
                    <a:pt x="232" y="76"/>
                  </a:lnTo>
                  <a:lnTo>
                    <a:pt x="222" y="92"/>
                  </a:lnTo>
                  <a:lnTo>
                    <a:pt x="212" y="112"/>
                  </a:lnTo>
                  <a:lnTo>
                    <a:pt x="204" y="130"/>
                  </a:lnTo>
                  <a:lnTo>
                    <a:pt x="198" y="152"/>
                  </a:lnTo>
                  <a:lnTo>
                    <a:pt x="194" y="174"/>
                  </a:lnTo>
                  <a:lnTo>
                    <a:pt x="192" y="198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192" y="256"/>
                  </a:lnTo>
                  <a:lnTo>
                    <a:pt x="196" y="290"/>
                  </a:lnTo>
                  <a:lnTo>
                    <a:pt x="204" y="322"/>
                  </a:lnTo>
                  <a:lnTo>
                    <a:pt x="212" y="356"/>
                  </a:lnTo>
                  <a:lnTo>
                    <a:pt x="224" y="386"/>
                  </a:lnTo>
                  <a:lnTo>
                    <a:pt x="238" y="416"/>
                  </a:lnTo>
                  <a:lnTo>
                    <a:pt x="254" y="442"/>
                  </a:lnTo>
                  <a:lnTo>
                    <a:pt x="272" y="466"/>
                  </a:lnTo>
                  <a:lnTo>
                    <a:pt x="38" y="540"/>
                  </a:lnTo>
                  <a:lnTo>
                    <a:pt x="38" y="540"/>
                  </a:lnTo>
                  <a:lnTo>
                    <a:pt x="30" y="542"/>
                  </a:lnTo>
                  <a:lnTo>
                    <a:pt x="22" y="548"/>
                  </a:lnTo>
                  <a:lnTo>
                    <a:pt x="16" y="552"/>
                  </a:lnTo>
                  <a:lnTo>
                    <a:pt x="10" y="560"/>
                  </a:lnTo>
                  <a:lnTo>
                    <a:pt x="6" y="566"/>
                  </a:lnTo>
                  <a:lnTo>
                    <a:pt x="2" y="574"/>
                  </a:lnTo>
                  <a:lnTo>
                    <a:pt x="0" y="584"/>
                  </a:lnTo>
                  <a:lnTo>
                    <a:pt x="0" y="592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0" y="688"/>
                  </a:lnTo>
                  <a:lnTo>
                    <a:pt x="4" y="698"/>
                  </a:lnTo>
                  <a:lnTo>
                    <a:pt x="10" y="708"/>
                  </a:lnTo>
                  <a:lnTo>
                    <a:pt x="16" y="716"/>
                  </a:lnTo>
                  <a:lnTo>
                    <a:pt x="24" y="722"/>
                  </a:lnTo>
                  <a:lnTo>
                    <a:pt x="34" y="728"/>
                  </a:lnTo>
                  <a:lnTo>
                    <a:pt x="44" y="730"/>
                  </a:lnTo>
                  <a:lnTo>
                    <a:pt x="56" y="732"/>
                  </a:lnTo>
                  <a:lnTo>
                    <a:pt x="718" y="732"/>
                  </a:lnTo>
                  <a:lnTo>
                    <a:pt x="718" y="732"/>
                  </a:lnTo>
                  <a:lnTo>
                    <a:pt x="728" y="730"/>
                  </a:lnTo>
                  <a:lnTo>
                    <a:pt x="740" y="728"/>
                  </a:lnTo>
                  <a:lnTo>
                    <a:pt x="748" y="722"/>
                  </a:lnTo>
                  <a:lnTo>
                    <a:pt x="756" y="716"/>
                  </a:lnTo>
                  <a:lnTo>
                    <a:pt x="764" y="708"/>
                  </a:lnTo>
                  <a:lnTo>
                    <a:pt x="768" y="698"/>
                  </a:lnTo>
                  <a:lnTo>
                    <a:pt x="772" y="688"/>
                  </a:lnTo>
                  <a:lnTo>
                    <a:pt x="772" y="676"/>
                  </a:lnTo>
                  <a:lnTo>
                    <a:pt x="772" y="676"/>
                  </a:lnTo>
                  <a:lnTo>
                    <a:pt x="772" y="592"/>
                  </a:lnTo>
                  <a:close/>
                </a:path>
              </a:pathLst>
            </a:custGeom>
            <a:solidFill>
              <a:srgbClr val="E83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grpSp>
          <p:nvGrpSpPr>
            <p:cNvPr id="44" name="组合 46"/>
            <p:cNvGrpSpPr/>
            <p:nvPr/>
          </p:nvGrpSpPr>
          <p:grpSpPr>
            <a:xfrm>
              <a:off x="2669957" y="1538042"/>
              <a:ext cx="827729" cy="2096526"/>
              <a:chOff x="1911270" y="1723572"/>
              <a:chExt cx="827729" cy="2096526"/>
            </a:xfrm>
          </p:grpSpPr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36619" y="3443066"/>
                <a:ext cx="377032" cy="377032"/>
              </a:xfrm>
              <a:prstGeom prst="rect">
                <a:avLst/>
              </a:prstGeom>
            </p:spPr>
          </p:pic>
          <p:sp>
            <p:nvSpPr>
              <p:cNvPr id="49" name="椭圆 48"/>
              <p:cNvSpPr/>
              <p:nvPr/>
            </p:nvSpPr>
            <p:spPr>
              <a:xfrm>
                <a:off x="1911270" y="1723572"/>
                <a:ext cx="827729" cy="827729"/>
              </a:xfrm>
              <a:prstGeom prst="ellipse">
                <a:avLst/>
              </a:prstGeom>
              <a:noFill/>
              <a:ln w="9525">
                <a:solidFill>
                  <a:srgbClr val="E83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0" name="直接连接符 49"/>
              <p:cNvCxnSpPr>
                <a:stCxn id="48" idx="0"/>
                <a:endCxn id="49" idx="4"/>
              </p:cNvCxnSpPr>
              <p:nvPr/>
            </p:nvCxnSpPr>
            <p:spPr>
              <a:xfrm flipV="1">
                <a:off x="2325135" y="2551301"/>
                <a:ext cx="0" cy="891765"/>
              </a:xfrm>
              <a:prstGeom prst="line">
                <a:avLst/>
              </a:prstGeom>
              <a:ln>
                <a:solidFill>
                  <a:srgbClr val="E83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组合 63"/>
          <p:cNvGrpSpPr/>
          <p:nvPr/>
        </p:nvGrpSpPr>
        <p:grpSpPr>
          <a:xfrm>
            <a:off x="6948625" y="2864303"/>
            <a:ext cx="2141855" cy="781685"/>
            <a:chOff x="9264833" y="3819071"/>
            <a:chExt cx="2855806" cy="1042247"/>
          </a:xfrm>
        </p:grpSpPr>
        <p:sp>
          <p:nvSpPr>
            <p:cNvPr id="45" name="TextBox 28"/>
            <p:cNvSpPr txBox="1"/>
            <p:nvPr/>
          </p:nvSpPr>
          <p:spPr>
            <a:xfrm>
              <a:off x="10059448" y="3819071"/>
              <a:ext cx="995680" cy="51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Levenim MT" panose="02010502060101010101" pitchFamily="2" charset="-79"/>
                </a:rPr>
                <a:t>2016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Levenim MT" panose="02010502060101010101" pitchFamily="2" charset="-79"/>
              </a:endParaRPr>
            </a:p>
          </p:txBody>
        </p:sp>
        <p:sp>
          <p:nvSpPr>
            <p:cNvPr id="51" name="TextBox 25"/>
            <p:cNvSpPr txBox="1"/>
            <p:nvPr/>
          </p:nvSpPr>
          <p:spPr>
            <a:xfrm>
              <a:off x="9264833" y="3974858"/>
              <a:ext cx="2855806" cy="886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900" b="1" dirty="0"/>
            </a:p>
            <a:p>
              <a:r>
                <a:rPr lang="zh-CN" altLang="en-US" sz="1000" b="1" dirty="0"/>
                <a:t>省级高等教育教学成果奖二等奖</a:t>
              </a:r>
            </a:p>
            <a:p>
              <a:endParaRPr lang="en-US" altLang="zh-CN" sz="900" b="1" dirty="0"/>
            </a:p>
            <a:p>
              <a:endParaRPr lang="zh-CN" altLang="en-US" sz="900" b="1" dirty="0"/>
            </a:p>
          </p:txBody>
        </p:sp>
      </p:grpSp>
      <p:grpSp>
        <p:nvGrpSpPr>
          <p:cNvPr id="52" name="组合 64"/>
          <p:cNvGrpSpPr/>
          <p:nvPr/>
        </p:nvGrpSpPr>
        <p:grpSpPr>
          <a:xfrm>
            <a:off x="789892" y="2564887"/>
            <a:ext cx="686069" cy="1631910"/>
            <a:chOff x="1053189" y="3419849"/>
            <a:chExt cx="914758" cy="2175880"/>
          </a:xfrm>
        </p:grpSpPr>
        <p:grpSp>
          <p:nvGrpSpPr>
            <p:cNvPr id="57" name="组合 51"/>
            <p:cNvGrpSpPr/>
            <p:nvPr/>
          </p:nvGrpSpPr>
          <p:grpSpPr>
            <a:xfrm rot="10800000">
              <a:off x="1053189" y="3419849"/>
              <a:ext cx="914758" cy="2175880"/>
              <a:chOff x="1911270" y="1723572"/>
              <a:chExt cx="827729" cy="2096526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136619" y="3443066"/>
                <a:ext cx="377032" cy="377032"/>
              </a:xfrm>
              <a:prstGeom prst="rect">
                <a:avLst/>
              </a:prstGeom>
            </p:spPr>
          </p:pic>
          <p:sp>
            <p:nvSpPr>
              <p:cNvPr id="54" name="椭圆 53"/>
              <p:cNvSpPr/>
              <p:nvPr/>
            </p:nvSpPr>
            <p:spPr>
              <a:xfrm>
                <a:off x="1911270" y="1723572"/>
                <a:ext cx="827729" cy="827729"/>
              </a:xfrm>
              <a:prstGeom prst="ellipse">
                <a:avLst/>
              </a:prstGeom>
              <a:noFill/>
              <a:ln w="9525">
                <a:solidFill>
                  <a:srgbClr val="E83A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5" name="直接连接符 54"/>
              <p:cNvCxnSpPr>
                <a:stCxn id="53" idx="0"/>
                <a:endCxn id="54" idx="4"/>
              </p:cNvCxnSpPr>
              <p:nvPr/>
            </p:nvCxnSpPr>
            <p:spPr>
              <a:xfrm flipV="1">
                <a:off x="2325135" y="2551301"/>
                <a:ext cx="0" cy="891765"/>
              </a:xfrm>
              <a:prstGeom prst="line">
                <a:avLst/>
              </a:prstGeom>
              <a:ln>
                <a:solidFill>
                  <a:srgbClr val="E83A3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五角星 55"/>
            <p:cNvSpPr/>
            <p:nvPr/>
          </p:nvSpPr>
          <p:spPr>
            <a:xfrm>
              <a:off x="1242391" y="4899992"/>
              <a:ext cx="556592" cy="427382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34288" y="1849559"/>
            <a:ext cx="1208985" cy="678747"/>
            <a:chOff x="845718" y="2466078"/>
            <a:chExt cx="1611980" cy="904995"/>
          </a:xfrm>
        </p:grpSpPr>
        <p:sp>
          <p:nvSpPr>
            <p:cNvPr id="61" name="TextBox 28"/>
            <p:cNvSpPr txBox="1"/>
            <p:nvPr/>
          </p:nvSpPr>
          <p:spPr>
            <a:xfrm>
              <a:off x="1118604" y="2466078"/>
              <a:ext cx="995680" cy="513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altLang="zh-CN" b="1" dirty="0">
                  <a:latin typeface="微软雅黑" panose="020B0503020204020204" charset="-122"/>
                  <a:ea typeface="微软雅黑" panose="020B0503020204020204" charset="-122"/>
                  <a:cs typeface="Levenim MT" panose="02010502060101010101" pitchFamily="2" charset="-79"/>
                </a:rPr>
                <a:t>2008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  <a:cs typeface="Levenim MT" panose="02010502060101010101" pitchFamily="2" charset="-79"/>
              </a:endParaRPr>
            </a:p>
          </p:txBody>
        </p:sp>
        <p:sp>
          <p:nvSpPr>
            <p:cNvPr id="62" name="TextBox 25"/>
            <p:cNvSpPr txBox="1"/>
            <p:nvPr/>
          </p:nvSpPr>
          <p:spPr>
            <a:xfrm>
              <a:off x="845718" y="3031560"/>
              <a:ext cx="1611980" cy="33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b="1" dirty="0"/>
                <a:t>理想培训团队成立</a:t>
              </a:r>
            </a:p>
          </p:txBody>
        </p:sp>
      </p:grp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137400" y="3602990"/>
            <a:ext cx="1534795" cy="9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对象 1"/>
          <p:cNvGraphicFramePr>
            <a:graphicFrameLocks/>
          </p:cNvGraphicFramePr>
          <p:nvPr/>
        </p:nvGraphicFramePr>
        <p:xfrm>
          <a:off x="298450" y="3465830"/>
          <a:ext cx="1544955" cy="122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8" imgW="7992591" imgH="5866667" progId="PBrush">
                  <p:embed/>
                </p:oleObj>
              </mc:Choice>
              <mc:Fallback>
                <p:oleObj r:id="rId8" imgW="7992591" imgH="5866667" progId="PBrush">
                  <p:embed/>
                  <p:pic>
                    <p:nvPicPr>
                      <p:cNvPr id="0" name="图片 3" descr="image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3465830"/>
                        <a:ext cx="1544955" cy="12293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图片 1" descr="图片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3507854"/>
            <a:ext cx="1499659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0" y="571486"/>
            <a:ext cx="2627784" cy="3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472" y="142858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参与式活动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619672" y="1042872"/>
            <a:ext cx="5904656" cy="412579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52394" y="1238681"/>
            <a:ext cx="5839212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什么是大学？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9672" y="2571750"/>
            <a:ext cx="5871934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大学教师的角色有哪些？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6615" y="3889904"/>
            <a:ext cx="5871934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大学教师的成长困惑是什么？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44C9AAD3-7455-40D5-9A13-899C5D5BF3EC}"/>
              </a:ext>
            </a:extLst>
          </p:cNvPr>
          <p:cNvSpPr txBox="1"/>
          <p:nvPr/>
        </p:nvSpPr>
        <p:spPr>
          <a:xfrm>
            <a:off x="1640504" y="3254560"/>
            <a:ext cx="5858045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大学教师成长的阶段怎样？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C7F1571F-380F-4D9D-B7FA-33BA9884A256}"/>
              </a:ext>
            </a:extLst>
          </p:cNvPr>
          <p:cNvSpPr txBox="1"/>
          <p:nvPr/>
        </p:nvSpPr>
        <p:spPr>
          <a:xfrm>
            <a:off x="1633560" y="1888940"/>
            <a:ext cx="5871934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培养怎样的大学生？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289C5FF-FBA9-4524-8EE9-653A3E8340BF}"/>
              </a:ext>
            </a:extLst>
          </p:cNvPr>
          <p:cNvSpPr txBox="1"/>
          <p:nvPr/>
        </p:nvSpPr>
        <p:spPr>
          <a:xfrm>
            <a:off x="1652394" y="4509947"/>
            <a:ext cx="5871934" cy="52322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影响大学教师成长的因素有哪些？</a:t>
            </a:r>
          </a:p>
        </p:txBody>
      </p:sp>
    </p:spTree>
    <p:extLst>
      <p:ext uri="{BB962C8B-B14F-4D97-AF65-F5344CB8AC3E}">
        <p14:creationId xmlns:p14="http://schemas.microsoft.com/office/powerpoint/2010/main" val="34255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  <p:bldP spid="17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66042" y="3824961"/>
            <a:ext cx="42666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/>
              <a:t> 大学教师成长困惑是什么？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6042" y="2771639"/>
            <a:ext cx="42666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/>
              <a:t>大学教师的角色有哪些？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5526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12347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目录页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1309" y="1792802"/>
            <a:ext cx="2376264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6000" dirty="0"/>
              <a:t>提</a:t>
            </a:r>
            <a:endParaRPr lang="en-US" altLang="zh-CN" sz="6000" dirty="0"/>
          </a:p>
          <a:p>
            <a:pPr algn="ctr"/>
            <a:r>
              <a:rPr lang="zh-CN" altLang="en-US" sz="6000" dirty="0"/>
              <a:t>              纲</a:t>
            </a:r>
          </a:p>
        </p:txBody>
      </p:sp>
      <p:sp>
        <p:nvSpPr>
          <p:cNvPr id="12" name="矩形 11"/>
          <p:cNvSpPr/>
          <p:nvPr/>
        </p:nvSpPr>
        <p:spPr>
          <a:xfrm>
            <a:off x="755576" y="339502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55576" y="483518"/>
            <a:ext cx="2887730" cy="1653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/>
          <p:nvPr/>
        </p:nvSpPr>
        <p:spPr>
          <a:xfrm>
            <a:off x="3866042" y="1672656"/>
            <a:ext cx="42666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/>
              <a:t>什么是大学？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DB5BEACA-7584-4BC7-8B73-D8714FD2DE90}"/>
              </a:ext>
            </a:extLst>
          </p:cNvPr>
          <p:cNvSpPr txBox="1"/>
          <p:nvPr/>
        </p:nvSpPr>
        <p:spPr>
          <a:xfrm>
            <a:off x="3866042" y="2225480"/>
            <a:ext cx="42666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/>
              <a:t>培养怎样的大学生？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93D1FD24-E841-4569-B9EF-0083513FDAAE}"/>
              </a:ext>
            </a:extLst>
          </p:cNvPr>
          <p:cNvSpPr txBox="1"/>
          <p:nvPr/>
        </p:nvSpPr>
        <p:spPr>
          <a:xfrm>
            <a:off x="3866042" y="3287301"/>
            <a:ext cx="42666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/>
              <a:t>大学教师成长有哪些阶段？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B99C381D-2A3F-4FBE-B090-E01ADCC357FE}"/>
              </a:ext>
            </a:extLst>
          </p:cNvPr>
          <p:cNvSpPr txBox="1"/>
          <p:nvPr/>
        </p:nvSpPr>
        <p:spPr>
          <a:xfrm>
            <a:off x="3866042" y="4386284"/>
            <a:ext cx="426664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/>
              <a:t>哪些因素影响大学教师的成长？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357172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00048"/>
            <a:ext cx="1891588" cy="1026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1428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思 考 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0" y="1357304"/>
            <a:ext cx="3714744" cy="3312368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2571750"/>
            <a:ext cx="37147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什么是大学？</a:t>
            </a:r>
          </a:p>
        </p:txBody>
      </p:sp>
      <p:pic>
        <p:nvPicPr>
          <p:cNvPr id="1026" name="Picture 2" descr="https://ss0.bdstatic.com/94oJfD_bAAcT8t7mm9GUKT-xh_/timg?image&amp;quality=100&amp;size=b4000_4000&amp;sec=1475580946&amp;di=e9ca741a6f8e4010634a2906eed5794a&amp;src=http://images.quanjing.com/mbcd10/high/mb038866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588" y="1285866"/>
            <a:ext cx="5286412" cy="3524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428610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71486"/>
            <a:ext cx="352839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142858"/>
            <a:ext cx="328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思考一：什么是大学？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42924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142844" y="1428742"/>
            <a:ext cx="3783934" cy="308836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2844" y="1714494"/>
            <a:ext cx="378621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       中古时期与英文</a:t>
            </a:r>
            <a:r>
              <a:rPr lang="en-US" altLang="zh-CN" sz="2000" dirty="0"/>
              <a:t>university</a:t>
            </a:r>
            <a:r>
              <a:rPr lang="zh-CN" altLang="en-US" sz="2000" dirty="0"/>
              <a:t>一字最接近的中古称谓是</a:t>
            </a:r>
            <a:r>
              <a:rPr lang="en-US" altLang="zh-CN" sz="2000" dirty="0" err="1"/>
              <a:t>studium</a:t>
            </a:r>
            <a:r>
              <a:rPr lang="en-US" altLang="zh-CN" sz="2000" dirty="0"/>
              <a:t> </a:t>
            </a:r>
            <a:r>
              <a:rPr lang="en-US" altLang="zh-CN" sz="2000" dirty="0" err="1"/>
              <a:t>generale</a:t>
            </a:r>
            <a:r>
              <a:rPr lang="zh-CN" altLang="en-US" sz="2000" dirty="0"/>
              <a:t>，它是指“一个接纳来自世界各地的学生的地方。”</a:t>
            </a:r>
            <a:endParaRPr lang="en-US" altLang="zh-CN" sz="2000" dirty="0"/>
          </a:p>
          <a:p>
            <a:r>
              <a:rPr lang="zh-CN" altLang="en-US" sz="2000" dirty="0"/>
              <a:t>最早的中古大学应该是巴黎大学和博洛尼亚大学。最值得一提的是它们的世界精神和超国界的性格。欧洲有共同的语言（拉丁）、共同的宗教（基督教）。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9"/>
            <a:ext cx="4572032" cy="300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85734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0" y="500048"/>
            <a:ext cx="352839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1472" y="14285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en-US" sz="2400" b="1" dirty="0"/>
              <a:t>什么是大学？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71486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142844" y="1214428"/>
            <a:ext cx="4357718" cy="3016926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42844" y="1500180"/>
            <a:ext cx="4357718" cy="286232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       大学的性格几个世纪以来发生着许多的变化。第一本给大学系统性地刻画一个明确的图像的专著是牛津学者纽曼（</a:t>
            </a:r>
            <a:r>
              <a:rPr lang="en-US" altLang="zh-CN" sz="2000" dirty="0"/>
              <a:t>1852</a:t>
            </a:r>
            <a:r>
              <a:rPr lang="zh-CN" altLang="en-US" sz="2000" dirty="0"/>
              <a:t>）的</a:t>
            </a:r>
            <a:r>
              <a:rPr lang="en-US" altLang="zh-CN" sz="2000" dirty="0"/>
              <a:t>《</a:t>
            </a:r>
            <a:r>
              <a:rPr lang="zh-CN" altLang="en-US" sz="2000" dirty="0"/>
              <a:t>大学的理念</a:t>
            </a:r>
            <a:r>
              <a:rPr lang="en-US" altLang="zh-CN" sz="2000" dirty="0"/>
              <a:t>》</a:t>
            </a:r>
            <a:r>
              <a:rPr lang="zh-CN" altLang="en-US" sz="2000" dirty="0"/>
              <a:t>（</a:t>
            </a:r>
            <a:r>
              <a:rPr lang="en-US" altLang="zh-CN" sz="2000" dirty="0"/>
              <a:t>The Idea of a University</a:t>
            </a:r>
            <a:r>
              <a:rPr lang="zh-CN" altLang="en-US" sz="2000" dirty="0"/>
              <a:t>），纽曼认为大学是一个提供博雅教育，培育绅士的地方，大学的目的在于传授学问，而不在于发展知识。大学是教学的机构。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690" y="1285866"/>
            <a:ext cx="4576310" cy="304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85734"/>
            <a:ext cx="576064" cy="1239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0" y="483518"/>
            <a:ext cx="2627784" cy="1653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0070" y="1098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en-US" sz="2400" b="1" dirty="0"/>
              <a:t>什么是大学？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71486"/>
            <a:ext cx="9144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0" y="1214428"/>
            <a:ext cx="4500562" cy="323124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2" tIns="25717" rIns="51432" bIns="25717" anchor="ctr"/>
          <a:lstStyle/>
          <a:p>
            <a:pPr algn="ctr" defTabSz="51432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5496" y="1419622"/>
            <a:ext cx="4465066" cy="317009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       </a:t>
            </a:r>
            <a:r>
              <a:rPr lang="en-US" altLang="zh-CN" sz="2000" dirty="0"/>
              <a:t>19</a:t>
            </a:r>
            <a:r>
              <a:rPr lang="zh-CN" altLang="en-US" sz="2000" dirty="0"/>
              <a:t>世纪末，大学的性格开始巨大的变化。德国的柏林洪堡大学倡导大学的新理念，就是以“研究为中心”，教师的首要任务是自由地从事于“创造性的学问”。这一理念也波及到中国，蔡元培改革北京大学就依据德国模式。佛兰斯纳在他的</a:t>
            </a:r>
            <a:r>
              <a:rPr lang="en-US" altLang="zh-CN" sz="2000" dirty="0"/>
              <a:t>《</a:t>
            </a:r>
            <a:r>
              <a:rPr lang="zh-CN" altLang="en-US" sz="2000" dirty="0"/>
              <a:t>大学</a:t>
            </a:r>
            <a:r>
              <a:rPr lang="en-US" altLang="zh-CN" sz="2000" dirty="0"/>
              <a:t>》</a:t>
            </a:r>
            <a:r>
              <a:rPr lang="zh-CN" altLang="en-US" sz="2000" dirty="0"/>
              <a:t>（</a:t>
            </a:r>
            <a:r>
              <a:rPr lang="en-US" altLang="zh-CN" sz="2000" dirty="0"/>
              <a:t>1930</a:t>
            </a:r>
            <a:r>
              <a:rPr lang="zh-CN" altLang="en-US" sz="2000" dirty="0"/>
              <a:t>）一书中系统阐述了“大学之目的不止在创发知识，也在培育人才。”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598" y="1419622"/>
            <a:ext cx="4634402" cy="28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959</Words>
  <Application>Microsoft Office PowerPoint</Application>
  <PresentationFormat>全屏显示(16:9)</PresentationFormat>
  <Paragraphs>161</Paragraphs>
  <Slides>36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华文行楷</vt:lpstr>
      <vt:lpstr>楷体</vt:lpstr>
      <vt:lpstr>宋体</vt:lpstr>
      <vt:lpstr>微软雅黑</vt:lpstr>
      <vt:lpstr>叶根友毛笔行书2.0版</vt:lpstr>
      <vt:lpstr>Arial</vt:lpstr>
      <vt:lpstr>Calibri</vt:lpstr>
      <vt:lpstr>Levenim MT</vt:lpstr>
      <vt:lpstr>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114</cp:revision>
  <dcterms:modified xsi:type="dcterms:W3CDTF">2018-09-13T23:55:17Z</dcterms:modified>
</cp:coreProperties>
</file>