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8" r:id="rId1"/>
  </p:sldMasterIdLst>
  <p:notesMasterIdLst>
    <p:notesMasterId r:id="rId13"/>
  </p:notesMasterIdLst>
  <p:handoutMasterIdLst>
    <p:handoutMasterId r:id="rId14"/>
  </p:handoutMasterIdLst>
  <p:sldIdLst>
    <p:sldId id="276" r:id="rId2"/>
    <p:sldId id="471" r:id="rId3"/>
    <p:sldId id="572" r:id="rId4"/>
    <p:sldId id="573" r:id="rId5"/>
    <p:sldId id="574" r:id="rId6"/>
    <p:sldId id="679" r:id="rId7"/>
    <p:sldId id="680" r:id="rId8"/>
    <p:sldId id="599" r:id="rId9"/>
    <p:sldId id="681" r:id="rId10"/>
    <p:sldId id="676" r:id="rId11"/>
    <p:sldId id="68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楷体_GB2312" pitchFamily="49" charset="-122"/>
        <a:ea typeface="楷体_GB2312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楷体_GB2312" pitchFamily="49" charset="-122"/>
        <a:ea typeface="楷体_GB2312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楷体_GB2312" pitchFamily="49" charset="-122"/>
        <a:ea typeface="楷体_GB2312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楷体_GB2312" pitchFamily="49" charset="-122"/>
        <a:ea typeface="楷体_GB2312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楷体_GB2312" pitchFamily="49" charset="-122"/>
        <a:ea typeface="楷体_GB2312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楷体_GB2312" pitchFamily="49" charset="-122"/>
        <a:ea typeface="楷体_GB2312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楷体_GB2312" pitchFamily="49" charset="-122"/>
        <a:ea typeface="楷体_GB2312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楷体_GB2312" pitchFamily="49" charset="-122"/>
        <a:ea typeface="楷体_GB2312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楷体_GB2312" pitchFamily="49" charset="-122"/>
        <a:ea typeface="楷体_GB2312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5DDB72"/>
    <a:srgbClr val="FF0000"/>
    <a:srgbClr val="E8E8E8"/>
    <a:srgbClr val="B2B2B2"/>
    <a:srgbClr val="EAEAEA"/>
    <a:srgbClr val="99CCFF"/>
    <a:srgbClr val="FFFFFF"/>
    <a:srgbClr val="28B4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61" autoAdjust="0"/>
    <p:restoredTop sz="94662" autoAdjust="0"/>
  </p:normalViewPr>
  <p:slideViewPr>
    <p:cSldViewPr>
      <p:cViewPr varScale="1">
        <p:scale>
          <a:sx n="41" d="100"/>
          <a:sy n="41" d="100"/>
        </p:scale>
        <p:origin x="8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30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280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fld id="{FEE9894C-F7E1-4376-B7D7-757111DC47F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4842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236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6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36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236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fld id="{B7B4F2F1-215A-4FA1-A35E-DFA04FCD3D7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1355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AC4218-25DB-46B1-BEE7-49667801E7E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846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530" y="2130976"/>
            <a:ext cx="7772943" cy="147008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057" y="3886154"/>
            <a:ext cx="6401886" cy="1752295"/>
          </a:xfrm>
        </p:spPr>
        <p:txBody>
          <a:bodyPr/>
          <a:lstStyle>
            <a:lvl1pPr marL="0" indent="0" algn="ctr">
              <a:buNone/>
              <a:defRPr/>
            </a:lvl1pPr>
            <a:lvl2pPr marL="400666" indent="0" algn="ctr">
              <a:buNone/>
              <a:defRPr/>
            </a:lvl2pPr>
            <a:lvl3pPr marL="801330" indent="0" algn="ctr">
              <a:buNone/>
              <a:defRPr/>
            </a:lvl3pPr>
            <a:lvl4pPr marL="1201995" indent="0" algn="ctr">
              <a:buNone/>
              <a:defRPr/>
            </a:lvl4pPr>
            <a:lvl5pPr marL="1602660" indent="0" algn="ctr">
              <a:buNone/>
              <a:defRPr/>
            </a:lvl5pPr>
            <a:lvl6pPr marL="2003326" indent="0" algn="ctr">
              <a:buNone/>
              <a:defRPr/>
            </a:lvl6pPr>
            <a:lvl7pPr marL="2403991" indent="0" algn="ctr">
              <a:buNone/>
              <a:defRPr/>
            </a:lvl7pPr>
            <a:lvl8pPr marL="2804656" indent="0" algn="ctr">
              <a:buNone/>
              <a:defRPr/>
            </a:lvl8pPr>
            <a:lvl9pPr marL="320532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FED3A-2FBE-40EE-9394-57DF53BCC6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491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56F8C-7F3B-47DF-A808-786E3F41363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077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943" y="275013"/>
            <a:ext cx="2056586" cy="585154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473" y="275013"/>
            <a:ext cx="6042153" cy="585154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F5BFB-48EB-4066-95A2-198EEE86F2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724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57400" y="609600"/>
            <a:ext cx="6019800" cy="4873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76400"/>
            <a:ext cx="4057650" cy="4648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7250" y="1676400"/>
            <a:ext cx="4057650" cy="4648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2916238" y="6524625"/>
            <a:ext cx="2243137" cy="2730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宁波大学商学院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8054975" y="6534150"/>
            <a:ext cx="838200" cy="261938"/>
          </a:xfrm>
        </p:spPr>
        <p:txBody>
          <a:bodyPr/>
          <a:lstStyle>
            <a:lvl1pPr>
              <a:defRPr/>
            </a:lvl1pPr>
          </a:lstStyle>
          <a:p>
            <a:fld id="{0EFAE74F-AC0E-4B34-8B78-E3B783B83E98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381000" y="6534150"/>
            <a:ext cx="1905000" cy="26193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俞海山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5415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C5189-8D12-41C2-B465-A2614EBA06F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154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182" y="4407379"/>
            <a:ext cx="7772943" cy="1362097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182" y="2907057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666" indent="0">
              <a:buNone/>
              <a:defRPr sz="1600"/>
            </a:lvl2pPr>
            <a:lvl3pPr marL="801330" indent="0">
              <a:buNone/>
              <a:defRPr sz="1400"/>
            </a:lvl3pPr>
            <a:lvl4pPr marL="1201995" indent="0">
              <a:buNone/>
              <a:defRPr sz="1200"/>
            </a:lvl4pPr>
            <a:lvl5pPr marL="1602660" indent="0">
              <a:buNone/>
              <a:defRPr sz="1200"/>
            </a:lvl5pPr>
            <a:lvl6pPr marL="2003326" indent="0">
              <a:buNone/>
              <a:defRPr sz="1200"/>
            </a:lvl6pPr>
            <a:lvl7pPr marL="2403991" indent="0">
              <a:buNone/>
              <a:defRPr sz="1200"/>
            </a:lvl7pPr>
            <a:lvl8pPr marL="2804656" indent="0">
              <a:buNone/>
              <a:defRPr sz="1200"/>
            </a:lvl8pPr>
            <a:lvl9pPr marL="3205320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C9D04-4C70-4D09-9D40-EA6DFEBF49A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8650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473" y="1599673"/>
            <a:ext cx="4049369" cy="452688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37159" y="1599673"/>
            <a:ext cx="4049370" cy="452688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AEA7F-6073-4ED7-A875-C108DF0E8C8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854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473" y="1534880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666" indent="0">
              <a:buNone/>
              <a:defRPr sz="1800" b="1"/>
            </a:lvl2pPr>
            <a:lvl3pPr marL="801330" indent="0">
              <a:buNone/>
              <a:defRPr sz="1600" b="1"/>
            </a:lvl3pPr>
            <a:lvl4pPr marL="1201995" indent="0">
              <a:buNone/>
              <a:defRPr sz="1400" b="1"/>
            </a:lvl4pPr>
            <a:lvl5pPr marL="1602660" indent="0">
              <a:buNone/>
              <a:defRPr sz="1400" b="1"/>
            </a:lvl5pPr>
            <a:lvl6pPr marL="2003326" indent="0">
              <a:buNone/>
              <a:defRPr sz="1400" b="1"/>
            </a:lvl6pPr>
            <a:lvl7pPr marL="2403991" indent="0">
              <a:buNone/>
              <a:defRPr sz="1400" b="1"/>
            </a:lvl7pPr>
            <a:lvl8pPr marL="2804656" indent="0">
              <a:buNone/>
              <a:defRPr sz="1400" b="1"/>
            </a:lvl8pPr>
            <a:lvl9pPr marL="3205320" indent="0">
              <a:buNone/>
              <a:defRPr sz="1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473" y="2174173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305" y="1534880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666" indent="0">
              <a:buNone/>
              <a:defRPr sz="1800" b="1"/>
            </a:lvl2pPr>
            <a:lvl3pPr marL="801330" indent="0">
              <a:buNone/>
              <a:defRPr sz="1600" b="1"/>
            </a:lvl3pPr>
            <a:lvl4pPr marL="1201995" indent="0">
              <a:buNone/>
              <a:defRPr sz="1400" b="1"/>
            </a:lvl4pPr>
            <a:lvl5pPr marL="1602660" indent="0">
              <a:buNone/>
              <a:defRPr sz="1400" b="1"/>
            </a:lvl5pPr>
            <a:lvl6pPr marL="2003326" indent="0">
              <a:buNone/>
              <a:defRPr sz="1400" b="1"/>
            </a:lvl6pPr>
            <a:lvl7pPr marL="2403991" indent="0">
              <a:buNone/>
              <a:defRPr sz="1400" b="1"/>
            </a:lvl7pPr>
            <a:lvl8pPr marL="2804656" indent="0">
              <a:buNone/>
              <a:defRPr sz="1400" b="1"/>
            </a:lvl8pPr>
            <a:lvl9pPr marL="3205320" indent="0">
              <a:buNone/>
              <a:defRPr sz="1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305" y="2174173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937E7-8345-42D2-AA78-64FE69CFA6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2748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5F817-DBF0-41BE-8071-0FB71AD830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288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PT7-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2643" cy="6860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8F277-622D-481F-95A4-406194AB99A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186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473" y="273573"/>
            <a:ext cx="3008181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609" y="273571"/>
            <a:ext cx="511092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473" y="1435531"/>
            <a:ext cx="3008181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0666" indent="0">
              <a:buNone/>
              <a:defRPr sz="1100"/>
            </a:lvl2pPr>
            <a:lvl3pPr marL="801330" indent="0">
              <a:buNone/>
              <a:defRPr sz="900"/>
            </a:lvl3pPr>
            <a:lvl4pPr marL="1201995" indent="0">
              <a:buNone/>
              <a:defRPr sz="800"/>
            </a:lvl4pPr>
            <a:lvl5pPr marL="1602660" indent="0">
              <a:buNone/>
              <a:defRPr sz="800"/>
            </a:lvl5pPr>
            <a:lvl6pPr marL="2003326" indent="0">
              <a:buNone/>
              <a:defRPr sz="800"/>
            </a:lvl6pPr>
            <a:lvl7pPr marL="2403991" indent="0">
              <a:buNone/>
              <a:defRPr sz="800"/>
            </a:lvl7pPr>
            <a:lvl8pPr marL="2804656" indent="0">
              <a:buNone/>
              <a:defRPr sz="800"/>
            </a:lvl8pPr>
            <a:lvl9pPr marL="320532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8D7F2-D429-411A-8FA7-63277631B34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917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1878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1878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0666" indent="0">
              <a:buNone/>
              <a:defRPr sz="2500"/>
            </a:lvl2pPr>
            <a:lvl3pPr marL="801330" indent="0">
              <a:buNone/>
              <a:defRPr sz="2100"/>
            </a:lvl3pPr>
            <a:lvl4pPr marL="1201995" indent="0">
              <a:buNone/>
              <a:defRPr sz="1800"/>
            </a:lvl4pPr>
            <a:lvl5pPr marL="1602660" indent="0">
              <a:buNone/>
              <a:defRPr sz="1800"/>
            </a:lvl5pPr>
            <a:lvl6pPr marL="2003326" indent="0">
              <a:buNone/>
              <a:defRPr sz="1800"/>
            </a:lvl6pPr>
            <a:lvl7pPr marL="2403991" indent="0">
              <a:buNone/>
              <a:defRPr sz="1800"/>
            </a:lvl7pPr>
            <a:lvl8pPr marL="2804656" indent="0">
              <a:buNone/>
              <a:defRPr sz="1800"/>
            </a:lvl8pPr>
            <a:lvl9pPr marL="3205320" indent="0">
              <a:buNone/>
              <a:defRPr sz="18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1878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0666" indent="0">
              <a:buNone/>
              <a:defRPr sz="1100"/>
            </a:lvl2pPr>
            <a:lvl3pPr marL="801330" indent="0">
              <a:buNone/>
              <a:defRPr sz="900"/>
            </a:lvl3pPr>
            <a:lvl4pPr marL="1201995" indent="0">
              <a:buNone/>
              <a:defRPr sz="800"/>
            </a:lvl4pPr>
            <a:lvl5pPr marL="1602660" indent="0">
              <a:buNone/>
              <a:defRPr sz="800"/>
            </a:lvl5pPr>
            <a:lvl6pPr marL="2003326" indent="0">
              <a:buNone/>
              <a:defRPr sz="800"/>
            </a:lvl6pPr>
            <a:lvl7pPr marL="2403991" indent="0">
              <a:buNone/>
              <a:defRPr sz="800"/>
            </a:lvl7pPr>
            <a:lvl8pPr marL="2804656" indent="0">
              <a:buNone/>
              <a:defRPr sz="800"/>
            </a:lvl8pPr>
            <a:lvl9pPr marL="320532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60864-954F-446F-9501-5E615D2D27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548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472" y="275012"/>
            <a:ext cx="8229057" cy="1143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472" y="1599673"/>
            <a:ext cx="8229057" cy="4526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472" y="6244625"/>
            <a:ext cx="2133962" cy="47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defTabSz="914179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567" y="6244625"/>
            <a:ext cx="2896867" cy="47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ctr" defTabSz="914179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567" y="6244625"/>
            <a:ext cx="2133962" cy="47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 defTabSz="914179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EA20F497-3DF8-4AFC-A8DF-9FCE3EFCCF4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1" name="Picture 6" descr="PPT7-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643" cy="6860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15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iming>
    <p:tnLst>
      <p:par>
        <p:cTn id="1" dur="indefinite" restart="never" nodeType="tmRoot"/>
      </p:par>
    </p:tnLst>
  </p:timing>
  <p:txStyles>
    <p:titleStyle>
      <a:lvl1pPr algn="ctr" defTabSz="91417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417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defTabSz="91417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defTabSz="91417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defTabSz="91417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00736" algn="ctr" defTabSz="91417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801472" algn="ctr" defTabSz="91417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202207" algn="ctr" defTabSz="91417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602943" algn="ctr" defTabSz="91417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295" indent="-342295" algn="l" defTabSz="914179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3031" indent="-285246" algn="l" defTabSz="914179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2376" indent="-228197" algn="l" defTabSz="914179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160" indent="-228197" algn="l" defTabSz="914179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6554" indent="-228197" algn="l" defTabSz="914179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57290" indent="-228197" algn="l" defTabSz="914179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858025" indent="-228197" algn="l" defTabSz="914179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258761" indent="-228197" algn="l" defTabSz="914179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659497" indent="-228197" algn="l" defTabSz="914179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27584" y="1628800"/>
            <a:ext cx="7704856" cy="1224136"/>
          </a:xfrm>
          <a:noFill/>
        </p:spPr>
        <p:txBody>
          <a:bodyPr/>
          <a:lstStyle/>
          <a:p>
            <a:pPr algn="ctr"/>
            <a:r>
              <a:rPr lang="zh-CN" altLang="en-US" sz="4800" b="1" dirty="0" smtClean="0">
                <a:solidFill>
                  <a:srgbClr val="FF0000"/>
                </a:solidFill>
                <a:ea typeface="宋体" pitchFamily="2" charset="-122"/>
              </a:rPr>
              <a:t>以科研引领青年教师成长 </a:t>
            </a:r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/>
            </a:r>
            <a:b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</a:br>
            <a:endParaRPr lang="zh-CN" altLang="en-US" sz="36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4221088"/>
            <a:ext cx="5826968" cy="1512416"/>
          </a:xfrm>
        </p:spPr>
        <p:txBody>
          <a:bodyPr/>
          <a:lstStyle/>
          <a:p>
            <a:r>
              <a:rPr lang="zh-CN" altLang="en-US" sz="3600" b="1" dirty="0">
                <a:solidFill>
                  <a:schemeClr val="tx1"/>
                </a:solidFill>
                <a:ea typeface="隶书" pitchFamily="49" charset="-122"/>
              </a:rPr>
              <a:t>科研</a:t>
            </a:r>
            <a:r>
              <a:rPr lang="zh-CN" altLang="en-US" sz="3600" b="1" dirty="0" smtClean="0">
                <a:solidFill>
                  <a:schemeClr val="tx1"/>
                </a:solidFill>
                <a:ea typeface="隶书" pitchFamily="49" charset="-122"/>
              </a:rPr>
              <a:t>处 马新生</a:t>
            </a:r>
            <a:endParaRPr lang="en-US" altLang="zh-CN" sz="3600" b="1" dirty="0" smtClean="0">
              <a:solidFill>
                <a:schemeClr val="tx1"/>
              </a:solidFill>
              <a:ea typeface="隶书" pitchFamily="49" charset="-122"/>
            </a:endParaRPr>
          </a:p>
          <a:p>
            <a:r>
              <a:rPr lang="en-US" altLang="zh-CN" dirty="0" smtClean="0">
                <a:latin typeface="Times New Roman" pitchFamily="18" charset="0"/>
                <a:ea typeface="仿宋_GB2312" charset="-122"/>
                <a:cs typeface="Times New Roman" pitchFamily="18" charset="0"/>
              </a:rPr>
              <a:t>2018.09.15</a:t>
            </a:r>
            <a:endParaRPr lang="zh-CN" altLang="en-US" b="1" dirty="0">
              <a:solidFill>
                <a:schemeClr val="tx1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1" name="Text Box 3"/>
          <p:cNvSpPr txBox="1">
            <a:spLocks noChangeArrowheads="1"/>
          </p:cNvSpPr>
          <p:nvPr/>
        </p:nvSpPr>
        <p:spPr bwMode="auto">
          <a:xfrm>
            <a:off x="1979613" y="620713"/>
            <a:ext cx="554513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 b="1">
              <a:solidFill>
                <a:srgbClr val="FF0000"/>
              </a:solidFill>
            </a:endParaRPr>
          </a:p>
          <a:p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672773" name="Text Box 5"/>
          <p:cNvSpPr txBox="1">
            <a:spLocks noChangeArrowheads="1"/>
          </p:cNvSpPr>
          <p:nvPr/>
        </p:nvSpPr>
        <p:spPr bwMode="auto">
          <a:xfrm>
            <a:off x="1238845" y="3123236"/>
            <a:ext cx="70564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祝：</a:t>
            </a:r>
          </a:p>
          <a:p>
            <a:pPr algn="ctr"/>
            <a:r>
              <a:rPr lang="zh-CN" altLang="en-US" sz="3600" b="1" dirty="0" smtClean="0">
                <a:solidFill>
                  <a:schemeClr val="tx1"/>
                </a:solidFill>
              </a:rPr>
              <a:t>身体</a:t>
            </a:r>
            <a:r>
              <a:rPr lang="zh-CN" altLang="en-US" sz="3600" b="1" dirty="0">
                <a:solidFill>
                  <a:schemeClr val="tx1"/>
                </a:solidFill>
              </a:rPr>
              <a:t>健康、事业有成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、爱情甜蜜！</a:t>
            </a:r>
            <a:r>
              <a:rPr lang="zh-CN" altLang="en-US" sz="3600" dirty="0" smtClean="0"/>
              <a:t> </a:t>
            </a:r>
            <a:endParaRPr lang="zh-CN" altLang="en-US" sz="3600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220513" y="1700808"/>
            <a:ext cx="7056437" cy="5847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tx1"/>
                </a:solidFill>
              </a:rPr>
              <a:t>学校</a:t>
            </a:r>
            <a:r>
              <a:rPr lang="zh-CN" altLang="en-US" sz="3200" b="1" dirty="0">
                <a:solidFill>
                  <a:schemeClr val="tx1"/>
                </a:solidFill>
              </a:rPr>
              <a:t>的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未来属于你们！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73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348880"/>
            <a:ext cx="7488832" cy="2141538"/>
          </a:xfrm>
        </p:spPr>
        <p:txBody>
          <a:bodyPr/>
          <a:lstStyle/>
          <a:p>
            <a:pPr eaLnBrk="1" hangingPunct="1"/>
            <a:r>
              <a:rPr lang="en-US" altLang="zh-CN" sz="10000" dirty="0">
                <a:solidFill>
                  <a:srgbClr val="FF0000"/>
                </a:solidFill>
                <a:ea typeface="华文行楷" pitchFamily="2" charset="-122"/>
              </a:rPr>
              <a:t>  </a:t>
            </a:r>
            <a:r>
              <a:rPr lang="zh-CN" altLang="en-US" sz="10000" dirty="0">
                <a:solidFill>
                  <a:srgbClr val="FF0000"/>
                </a:solidFill>
                <a:ea typeface="华文行楷" pitchFamily="2" charset="-122"/>
              </a:rPr>
              <a:t>谢 谢！</a:t>
            </a:r>
          </a:p>
        </p:txBody>
      </p:sp>
    </p:spTree>
    <p:extLst>
      <p:ext uri="{BB962C8B-B14F-4D97-AF65-F5344CB8AC3E}">
        <p14:creationId xmlns:p14="http://schemas.microsoft.com/office/powerpoint/2010/main" val="96844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idx="1"/>
          </p:nvPr>
        </p:nvSpPr>
        <p:spPr>
          <a:xfrm>
            <a:off x="990600" y="1752600"/>
            <a:ext cx="7162800" cy="4114800"/>
          </a:xfrm>
          <a:noFill/>
          <a:ln/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zh-CN" altLang="en-US" sz="2000" b="1">
                <a:latin typeface="方正姚体" pitchFamily="2" charset="-122"/>
                <a:ea typeface="方正姚体" pitchFamily="2" charset="-122"/>
              </a:rPr>
              <a:t>　　</a:t>
            </a:r>
            <a:endParaRPr lang="zh-CN" altLang="en-US" sz="2800" b="1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427012" name="Rectangle 4"/>
          <p:cNvSpPr>
            <a:spLocks noChangeArrowheads="1"/>
          </p:cNvSpPr>
          <p:nvPr/>
        </p:nvSpPr>
        <p:spPr bwMode="auto">
          <a:xfrm>
            <a:off x="1043608" y="1844824"/>
            <a:ext cx="756084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zh-CN" altLang="en-US" sz="4000" dirty="0">
                <a:solidFill>
                  <a:schemeClr val="tx1"/>
                </a:solidFill>
              </a:rPr>
              <a:t>一</a:t>
            </a:r>
            <a:r>
              <a:rPr lang="zh-CN" altLang="en-US" sz="4000" dirty="0" smtClean="0">
                <a:solidFill>
                  <a:schemeClr val="tx1"/>
                </a:solidFill>
              </a:rPr>
              <a:t>、过科研关</a:t>
            </a:r>
            <a:r>
              <a:rPr lang="en-US" altLang="zh-CN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zh-CN" altLang="en-US" sz="4000" dirty="0" smtClean="0">
                <a:solidFill>
                  <a:schemeClr val="tx1"/>
                </a:solidFill>
              </a:rPr>
              <a:t>站稳讲台</a:t>
            </a:r>
            <a:endParaRPr lang="zh-CN" altLang="en-US" sz="4000" dirty="0">
              <a:solidFill>
                <a:schemeClr val="tx1"/>
              </a:solidFill>
            </a:endParaRPr>
          </a:p>
          <a:p>
            <a:r>
              <a:rPr lang="zh-CN" altLang="en-US" sz="4000" dirty="0">
                <a:solidFill>
                  <a:schemeClr val="tx1"/>
                </a:solidFill>
              </a:rPr>
              <a:t>二</a:t>
            </a:r>
            <a:r>
              <a:rPr lang="zh-CN" altLang="en-US" sz="4000" dirty="0" smtClean="0">
                <a:solidFill>
                  <a:schemeClr val="tx1"/>
                </a:solidFill>
              </a:rPr>
              <a:t>、科研现状和未来设想</a:t>
            </a:r>
            <a:endParaRPr lang="en-US" altLang="zh-CN" sz="4000" dirty="0" smtClean="0">
              <a:solidFill>
                <a:schemeClr val="tx1"/>
              </a:solidFill>
            </a:endParaRPr>
          </a:p>
          <a:p>
            <a:r>
              <a:rPr lang="zh-CN" altLang="en-US" sz="4000" dirty="0" smtClean="0">
                <a:solidFill>
                  <a:schemeClr val="tx1"/>
                </a:solidFill>
              </a:rPr>
              <a:t>三、几点建议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5" name="Text Box 5"/>
          <p:cNvSpPr txBox="1">
            <a:spLocks noChangeArrowheads="1"/>
          </p:cNvSpPr>
          <p:nvPr/>
        </p:nvSpPr>
        <p:spPr bwMode="auto">
          <a:xfrm>
            <a:off x="1187624" y="1340768"/>
            <a:ext cx="1584176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社会需要</a:t>
            </a:r>
            <a:endParaRPr lang="zh-CN" alt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55576" y="548680"/>
            <a:ext cx="7344816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306" tIns="52153" rIns="104306" bIns="52153" anchorCtr="1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57"/>
              </a:spcBef>
              <a:buFontTx/>
              <a:buNone/>
              <a:defRPr/>
            </a:pPr>
            <a:r>
              <a:rPr lang="zh-CN" altLang="en-US" sz="4000" b="1" kern="0" dirty="0" smtClean="0">
                <a:latin typeface="仿宋_GB2312" pitchFamily="49" charset="-122"/>
                <a:ea typeface="仿宋_GB2312" pitchFamily="49" charset="-122"/>
              </a:rPr>
              <a:t>一、</a:t>
            </a:r>
            <a:r>
              <a:rPr lang="zh-CN" altLang="en-US" sz="4000" dirty="0"/>
              <a:t>过科研关</a:t>
            </a:r>
            <a:r>
              <a:rPr lang="en-US" altLang="zh-CN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zh-CN" altLang="en-US" sz="4000" dirty="0"/>
              <a:t>站稳讲台</a:t>
            </a:r>
            <a:endParaRPr lang="zh-CN" altLang="en-US" sz="4000" b="1" kern="0" dirty="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065406" y="4030113"/>
            <a:ext cx="561657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职称评定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zh-CN" altLang="en-US" dirty="0" smtClean="0">
                <a:solidFill>
                  <a:schemeClr val="tx1"/>
                </a:solidFill>
              </a:rPr>
              <a:t>教学需要</a:t>
            </a:r>
            <a:r>
              <a:rPr lang="zh-CN" altLang="en-US" sz="1600" b="1" dirty="0">
                <a:solidFill>
                  <a:srgbClr val="FF0000"/>
                </a:solidFill>
              </a:rPr>
              <a:t>（如果不上课，你来大学做什么？如果不科研，你在课上讲什么？）</a:t>
            </a:r>
            <a:endParaRPr lang="en-US" altLang="zh-CN" sz="1600" b="1" dirty="0">
              <a:solidFill>
                <a:srgbClr val="FF0000"/>
              </a:solidFill>
            </a:endParaRPr>
          </a:p>
          <a:p>
            <a:r>
              <a:rPr lang="zh-CN" altLang="en-US" dirty="0" smtClean="0"/>
              <a:t>年度考核、岗级评定</a:t>
            </a:r>
            <a:endParaRPr lang="zh-CN" altLang="en-US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949867" y="1988840"/>
            <a:ext cx="7003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dirty="0" smtClean="0"/>
              <a:t>人才</a:t>
            </a:r>
            <a:r>
              <a:rPr lang="zh-CN" altLang="en-US" dirty="0"/>
              <a:t>培养、科学研究、社会服务、文化传承创新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371339" y="1340768"/>
            <a:ext cx="21602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高校四大功能</a:t>
            </a:r>
            <a:endParaRPr lang="zh-CN" altLang="en-US" dirty="0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187624" y="2696464"/>
            <a:ext cx="158417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zh-CN" altLang="en-US" dirty="0" smtClean="0"/>
              <a:t>学校需求</a:t>
            </a:r>
            <a:endParaRPr lang="zh-CN" altLang="en-US" dirty="0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187624" y="4030113"/>
            <a:ext cx="1584176" cy="461665"/>
          </a:xfrm>
          <a:prstGeom prst="rect">
            <a:avLst/>
          </a:prstGeom>
          <a:solidFill>
            <a:srgbClr val="FF66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zh-CN" altLang="en-US" dirty="0" smtClean="0"/>
              <a:t>个人发展</a:t>
            </a:r>
            <a:endParaRPr lang="zh-CN" alt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4407343" y="2726021"/>
            <a:ext cx="20882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dirty="0" smtClean="0"/>
              <a:t>学科建设</a:t>
            </a:r>
            <a:endParaRPr lang="zh-CN" altLang="en-US" dirty="0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4113372" y="3344535"/>
            <a:ext cx="20882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dirty="0" smtClean="0"/>
              <a:t>硕士点申报</a:t>
            </a:r>
            <a:endParaRPr lang="zh-CN" altLang="en-US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410832" y="5786447"/>
            <a:ext cx="66895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dirty="0" smtClean="0"/>
              <a:t>既要过科研关，也要站稳讲台！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5" grpId="0" animBg="1"/>
      <p:bldP spid="10" grpId="0"/>
      <p:bldP spid="11" grpId="0"/>
      <p:bldP spid="12" grpId="0"/>
      <p:bldP spid="13" grpId="0" animBg="1"/>
      <p:bldP spid="15" grpId="0" animBg="1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55576" y="548680"/>
            <a:ext cx="7344816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306" tIns="52153" rIns="104306" bIns="52153" anchorCtr="1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57"/>
              </a:spcBef>
              <a:buNone/>
              <a:defRPr/>
            </a:pPr>
            <a:r>
              <a:rPr lang="zh-CN" altLang="en-US" sz="4000" b="1" kern="0" dirty="0" smtClean="0">
                <a:latin typeface="仿宋_GB2312" pitchFamily="49" charset="-122"/>
                <a:ea typeface="仿宋_GB2312" pitchFamily="49" charset="-122"/>
              </a:rPr>
              <a:t>二、</a:t>
            </a:r>
            <a:r>
              <a:rPr lang="zh-CN" altLang="en-US" sz="4000" dirty="0"/>
              <a:t>科研现状和未来</a:t>
            </a:r>
            <a:r>
              <a:rPr lang="zh-CN" altLang="en-US" sz="4000" dirty="0" smtClean="0"/>
              <a:t>设想</a:t>
            </a:r>
            <a:endParaRPr lang="zh-CN" altLang="en-US" sz="4000" b="1" kern="0" dirty="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644201" y="2218588"/>
            <a:ext cx="6120679" cy="850372"/>
          </a:xfrm>
          <a:prstGeom prst="rect">
            <a:avLst/>
          </a:prstGeom>
          <a:extLst/>
        </p:spPr>
        <p:txBody>
          <a:bodyPr wrap="square" lIns="80147" tIns="40074" rIns="80147" bIns="40074">
            <a:spAutoFit/>
          </a:bodyPr>
          <a:lstStyle>
            <a:defPPr>
              <a:defRPr lang="en-US"/>
            </a:defPPr>
            <a:lvl1pPr>
              <a:defRPr sz="2500"/>
            </a:lvl1pPr>
          </a:lstStyle>
          <a:p>
            <a:r>
              <a:rPr lang="zh-CN" altLang="en-US" dirty="0" smtClean="0"/>
              <a:t>学科</a:t>
            </a:r>
            <a:r>
              <a:rPr lang="zh-CN" altLang="en-US" dirty="0"/>
              <a:t>建设、科学研究、产学研管理、</a:t>
            </a:r>
            <a:r>
              <a:rPr lang="zh-CN" altLang="en-US" dirty="0" smtClean="0"/>
              <a:t>科研机构</a:t>
            </a:r>
            <a:r>
              <a:rPr lang="zh-CN" altLang="en-US" dirty="0"/>
              <a:t>管理、学报编辑出版、学位点</a:t>
            </a:r>
            <a:r>
              <a:rPr lang="zh-CN" altLang="en-US" dirty="0" smtClean="0"/>
              <a:t>建设。</a:t>
            </a:r>
            <a:endParaRPr lang="en-US" altLang="zh-CN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755576" y="2237808"/>
            <a:ext cx="1556263" cy="628852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4" tIns="78885" rIns="91424" bIns="31554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zh-CN" altLang="en-US" sz="2500" kern="0" dirty="0" smtClean="0">
                <a:latin typeface="仿宋_GB2312" pitchFamily="49" charset="-122"/>
                <a:ea typeface="仿宋_GB2312" pitchFamily="49" charset="-122"/>
              </a:rPr>
              <a:t>科研处</a:t>
            </a:r>
            <a:endParaRPr lang="zh-CN" altLang="en-US" sz="2500" kern="0" dirty="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659890" y="3298708"/>
            <a:ext cx="5921601" cy="85037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zh-CN" altLang="en-US" sz="2500" dirty="0" smtClean="0"/>
              <a:t>树立</a:t>
            </a:r>
            <a:r>
              <a:rPr lang="zh-CN" altLang="en-US" sz="2500" dirty="0"/>
              <a:t>为教师主动服务的理念，“最多跑一次”。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755576" y="4294138"/>
            <a:ext cx="1556263" cy="628852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4" tIns="78885" rIns="91424" bIns="31554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zh-CN" altLang="en-US" sz="2500" kern="0" dirty="0" smtClean="0">
                <a:latin typeface="仿宋_GB2312" pitchFamily="49" charset="-122"/>
                <a:ea typeface="仿宋_GB2312" pitchFamily="49" charset="-122"/>
              </a:rPr>
              <a:t>一流学科</a:t>
            </a:r>
            <a:endParaRPr lang="zh-CN" altLang="en-US" sz="2500" kern="0" dirty="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602298" y="4293096"/>
            <a:ext cx="62147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dirty="0" smtClean="0">
                <a:effectLst/>
              </a:rPr>
              <a:t>外国语言文学、中国语言文学、应用经济学、工商管理、化学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755576" y="5445224"/>
            <a:ext cx="1556263" cy="628852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4" tIns="78885" rIns="91424" bIns="31554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zh-CN" altLang="en-US" sz="2500" kern="0" dirty="0" smtClean="0">
                <a:latin typeface="仿宋_GB2312" pitchFamily="49" charset="-122"/>
                <a:ea typeface="仿宋_GB2312" pitchFamily="49" charset="-122"/>
              </a:rPr>
              <a:t>科研简介</a:t>
            </a:r>
            <a:endParaRPr lang="zh-CN" altLang="en-US" sz="2500" kern="0" dirty="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2847913" y="5219131"/>
            <a:ext cx="5468503" cy="130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zh-CN" altLang="en-US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整体</a:t>
            </a:r>
            <a:r>
              <a:rPr lang="zh-CN" alt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判断</a:t>
            </a:r>
            <a:r>
              <a:rPr lang="zh-CN" altLang="en-US" sz="2800" dirty="0"/>
              <a:t>：</a:t>
            </a:r>
            <a:r>
              <a:rPr lang="zh-CN" altLang="zh-CN" sz="2800" dirty="0"/>
              <a:t>本科院校发展的初级阶段，教学型</a:t>
            </a:r>
            <a:r>
              <a:rPr lang="zh-CN" altLang="en-US" sz="2800" kern="0" dirty="0" smtClean="0">
                <a:latin typeface="+mj-ea"/>
                <a:cs typeface="Times New Roman" panose="02020603050405020304" pitchFamily="18" charset="0"/>
              </a:rPr>
              <a:t>。</a:t>
            </a:r>
            <a:r>
              <a:rPr lang="zh-CN" altLang="en-US" sz="1800" kern="0" dirty="0" smtClean="0">
                <a:latin typeface="+mj-ea"/>
                <a:cs typeface="Times New Roman" panose="02020603050405020304" pitchFamily="18" charset="0"/>
              </a:rPr>
              <a:t>见</a:t>
            </a:r>
            <a:r>
              <a:rPr lang="en-US" altLang="zh-CN" sz="1800" kern="0" dirty="0" smtClean="0">
                <a:latin typeface="+mj-ea"/>
                <a:cs typeface="Times New Roman" panose="02020603050405020304" pitchFamily="18" charset="0"/>
              </a:rPr>
              <a:t>excel</a:t>
            </a:r>
            <a:r>
              <a:rPr lang="zh-CN" altLang="en-US" sz="1800" kern="0" dirty="0" smtClean="0">
                <a:latin typeface="+mj-ea"/>
                <a:cs typeface="Times New Roman" panose="02020603050405020304" pitchFamily="18" charset="0"/>
              </a:rPr>
              <a:t>文件。</a:t>
            </a:r>
            <a:endParaRPr lang="en-US" altLang="zh-CN" sz="1800" kern="0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4028468" y="1388019"/>
            <a:ext cx="1553696" cy="67282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lIns="104306" tIns="52153" rIns="104306" bIns="52153" anchorCtr="1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57"/>
              </a:spcBef>
              <a:buNone/>
              <a:defRPr/>
            </a:pPr>
            <a:r>
              <a:rPr lang="zh-CN" altLang="en-US" sz="4000" dirty="0" smtClean="0"/>
              <a:t>现状</a:t>
            </a:r>
            <a:endParaRPr lang="zh-CN" altLang="en-US" sz="4000" b="1" kern="0" dirty="0">
              <a:latin typeface="仿宋_GB2312" pitchFamily="49" charset="-122"/>
              <a:ea typeface="仿宋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6" grpId="0"/>
      <p:bldP spid="17" grpId="0" animBg="1"/>
      <p:bldP spid="18" grpId="0"/>
      <p:bldP spid="1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4" name="Text Box 6"/>
          <p:cNvSpPr txBox="1">
            <a:spLocks noChangeArrowheads="1"/>
          </p:cNvSpPr>
          <p:nvPr/>
        </p:nvSpPr>
        <p:spPr bwMode="auto">
          <a:xfrm>
            <a:off x="395536" y="1773238"/>
            <a:ext cx="835292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/>
              <a:t>   主要科研制度解读：</a:t>
            </a:r>
            <a:endParaRPr lang="en-US" altLang="zh-CN" sz="2800" dirty="0"/>
          </a:p>
          <a:p>
            <a:r>
              <a:rPr lang="en-US" altLang="zh-CN" sz="2800" dirty="0" smtClean="0"/>
              <a:t>1</a:t>
            </a:r>
            <a:r>
              <a:rPr lang="zh-CN" altLang="en-US" sz="2800" dirty="0"/>
              <a:t>、</a:t>
            </a:r>
            <a:r>
              <a:rPr lang="en-US" altLang="zh-CN" sz="2800" dirty="0"/>
              <a:t>《</a:t>
            </a:r>
            <a:r>
              <a:rPr lang="zh-CN" altLang="en-US" sz="2800" dirty="0"/>
              <a:t>浙江外国语学院学术道德规范 </a:t>
            </a:r>
            <a:r>
              <a:rPr lang="en-US" altLang="zh-CN" sz="2800" dirty="0"/>
              <a:t>》</a:t>
            </a:r>
          </a:p>
          <a:p>
            <a:r>
              <a:rPr lang="en-US" altLang="zh-CN" sz="2800" dirty="0" smtClean="0"/>
              <a:t>2</a:t>
            </a:r>
            <a:r>
              <a:rPr lang="zh-CN" altLang="en-US" sz="2800" dirty="0"/>
              <a:t>、</a:t>
            </a:r>
            <a:r>
              <a:rPr lang="en-US" altLang="zh-CN" sz="2800" dirty="0"/>
              <a:t>《</a:t>
            </a:r>
            <a:r>
              <a:rPr lang="zh-CN" altLang="en-US" sz="2800" dirty="0"/>
              <a:t>浙江外国语学院科研奖励办法</a:t>
            </a:r>
            <a:r>
              <a:rPr lang="en-US" altLang="zh-CN" sz="2800" dirty="0"/>
              <a:t>》</a:t>
            </a:r>
            <a:endParaRPr lang="zh-CN" altLang="en-US" sz="2800" dirty="0"/>
          </a:p>
          <a:p>
            <a:r>
              <a:rPr lang="en-US" altLang="zh-CN" sz="2800" dirty="0" smtClean="0"/>
              <a:t>3</a:t>
            </a:r>
            <a:r>
              <a:rPr lang="zh-CN" altLang="en-US" sz="2800" dirty="0" smtClean="0"/>
              <a:t>、</a:t>
            </a:r>
            <a:r>
              <a:rPr lang="en-US" altLang="zh-CN" sz="2800" dirty="0" smtClean="0"/>
              <a:t>《</a:t>
            </a:r>
            <a:r>
              <a:rPr lang="zh-CN" altLang="en-US" sz="2800" dirty="0" smtClean="0"/>
              <a:t>浙江外国语学院科研</a:t>
            </a:r>
            <a:r>
              <a:rPr lang="zh-CN" altLang="en-US" sz="2800" dirty="0"/>
              <a:t>项目经费管理办法</a:t>
            </a:r>
            <a:r>
              <a:rPr lang="en-US" altLang="zh-CN" sz="2800" dirty="0"/>
              <a:t>》</a:t>
            </a:r>
            <a:r>
              <a:rPr lang="zh-CN" altLang="en-US" sz="2800" dirty="0"/>
              <a:t> 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endParaRPr lang="zh-CN" altLang="en-US" sz="2800" b="1" dirty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总体判断：</a:t>
            </a:r>
            <a:r>
              <a:rPr lang="zh-CN" altLang="en-US" sz="2800" b="1" dirty="0">
                <a:solidFill>
                  <a:srgbClr val="FF0000"/>
                </a:solidFill>
              </a:rPr>
              <a:t>较高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187624" y="620688"/>
            <a:ext cx="1556263" cy="628852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4" tIns="78885" rIns="91424" bIns="31554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zh-CN" altLang="en-US" sz="2500" kern="0" dirty="0" smtClean="0">
                <a:latin typeface="仿宋_GB2312" pitchFamily="49" charset="-122"/>
                <a:ea typeface="仿宋_GB2312" pitchFamily="49" charset="-122"/>
              </a:rPr>
              <a:t>科研</a:t>
            </a:r>
            <a:r>
              <a:rPr lang="zh-CN" altLang="en-US" sz="2500" kern="0" dirty="0">
                <a:latin typeface="仿宋_GB2312" pitchFamily="49" charset="-122"/>
                <a:ea typeface="仿宋_GB2312" pitchFamily="49" charset="-122"/>
              </a:rPr>
              <a:t>制度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77528" y="1231736"/>
            <a:ext cx="985193" cy="628852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4" tIns="78885" rIns="91424" bIns="31554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zh-CN" altLang="en-US" sz="2500" kern="0" dirty="0" smtClean="0">
                <a:latin typeface="仿宋_GB2312" pitchFamily="49" charset="-122"/>
                <a:ea typeface="仿宋_GB2312" pitchFamily="49" charset="-122"/>
              </a:rPr>
              <a:t>目标</a:t>
            </a:r>
            <a:endParaRPr lang="zh-CN" altLang="en-US" sz="2500" kern="0" dirty="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909487" y="1077817"/>
            <a:ext cx="5295411" cy="1044970"/>
          </a:xfrm>
          <a:prstGeom prst="rect">
            <a:avLst/>
          </a:prstGeom>
          <a:solidFill>
            <a:srgbClr val="FFFF99"/>
          </a:solidFill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24" tIns="157770" rIns="91424" bIns="45712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zh-CN" altLang="en-US" sz="2500" kern="0" dirty="0">
                <a:latin typeface="仿宋_GB2312" pitchFamily="49" charset="-122"/>
                <a:ea typeface="仿宋_GB2312" pitchFamily="49" charset="-122"/>
              </a:rPr>
              <a:t>    以</a:t>
            </a:r>
            <a:r>
              <a:rPr lang="zh-CN" altLang="en-US" sz="2500" b="1" kern="0" dirty="0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学位点建设</a:t>
            </a:r>
            <a:r>
              <a:rPr lang="zh-CN" altLang="en-US" sz="2500" kern="0" dirty="0">
                <a:latin typeface="仿宋_GB2312" pitchFamily="49" charset="-122"/>
                <a:ea typeface="仿宋_GB2312" pitchFamily="49" charset="-122"/>
              </a:rPr>
              <a:t>为抓手，实现青年教师人人有科研，人人有方向</a:t>
            </a:r>
            <a:r>
              <a:rPr lang="en-US" altLang="zh-CN" sz="2500" kern="0" dirty="0">
                <a:latin typeface="仿宋_GB2312" pitchFamily="49" charset="-122"/>
                <a:ea typeface="仿宋_GB2312" pitchFamily="49" charset="-122"/>
              </a:rPr>
              <a:t>!</a:t>
            </a:r>
            <a:endParaRPr lang="zh-CN" altLang="en-US" sz="2500" kern="0" dirty="0">
              <a:latin typeface="仿宋_GB2312" charset="-122"/>
              <a:ea typeface="仿宋_GB2312" charset="-122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692805" y="2514651"/>
            <a:ext cx="2339833" cy="740756"/>
          </a:xfrm>
          <a:prstGeom prst="rect">
            <a:avLst/>
          </a:prstGeom>
          <a:solidFill>
            <a:srgbClr val="92D050"/>
          </a:solidFill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24" tIns="157770" rIns="91424" bIns="45712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zh-CN" altLang="en-US" sz="2500" kern="0" dirty="0">
                <a:latin typeface="仿宋_GB2312" charset="-122"/>
                <a:ea typeface="仿宋_GB2312" charset="-122"/>
              </a:rPr>
              <a:t>科研管理架构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0" y="2384030"/>
            <a:ext cx="2894003" cy="71999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500" b="1" dirty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rPr>
              <a:t>城市国际化研究院</a:t>
            </a:r>
            <a:endParaRPr lang="en-US" altLang="zh-CN" sz="2500" b="1" dirty="0">
              <a:solidFill>
                <a:srgbClr val="FF0000"/>
              </a:solidFill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601615" y="3888606"/>
            <a:ext cx="2115872" cy="8466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100" b="1" dirty="0">
                <a:latin typeface="+mj-ea"/>
                <a:cs typeface="Times New Roman" panose="02020603050405020304" pitchFamily="18" charset="0"/>
              </a:rPr>
              <a:t>多语种教育研究中心</a:t>
            </a:r>
            <a:endParaRPr lang="en-US" altLang="zh-CN" sz="2100" b="1" dirty="0">
              <a:latin typeface="+mj-ea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US" altLang="zh-CN" sz="2100" b="1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972235" y="3888606"/>
            <a:ext cx="1858405" cy="8466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100" b="1" dirty="0">
                <a:latin typeface="+mj-ea"/>
                <a:cs typeface="Times New Roman" panose="02020603050405020304" pitchFamily="18" charset="0"/>
              </a:rPr>
              <a:t>国别和区域研究中心</a:t>
            </a:r>
            <a:endParaRPr lang="en-US" altLang="zh-CN" sz="2100" b="1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7085388" y="3888606"/>
            <a:ext cx="1858405" cy="8466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100" b="1" dirty="0">
                <a:latin typeface="+mj-ea"/>
                <a:cs typeface="Times New Roman" panose="02020603050405020304" pitchFamily="18" charset="0"/>
              </a:rPr>
              <a:t>浙江文化走出去研究中心</a:t>
            </a:r>
            <a:endParaRPr lang="en-US" altLang="zh-CN" sz="2100" b="1" dirty="0">
              <a:latin typeface="+mj-ea"/>
              <a:cs typeface="Times New Roman" panose="02020603050405020304" pitchFamily="18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4334468" y="4735212"/>
            <a:ext cx="3201876" cy="577053"/>
            <a:chOff x="4323043" y="3876328"/>
            <a:chExt cx="5049574" cy="840407"/>
          </a:xfrm>
        </p:grpSpPr>
        <p:cxnSp>
          <p:nvCxnSpPr>
            <p:cNvPr id="26" name="直接连接符 25"/>
            <p:cNvCxnSpPr/>
            <p:nvPr/>
          </p:nvCxnSpPr>
          <p:spPr bwMode="auto">
            <a:xfrm>
              <a:off x="6901402" y="3876328"/>
              <a:ext cx="0" cy="40835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直接连接符 26"/>
            <p:cNvCxnSpPr/>
            <p:nvPr/>
          </p:nvCxnSpPr>
          <p:spPr bwMode="auto">
            <a:xfrm>
              <a:off x="4323043" y="4308376"/>
              <a:ext cx="0" cy="40835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直接连接符 27"/>
            <p:cNvCxnSpPr/>
            <p:nvPr/>
          </p:nvCxnSpPr>
          <p:spPr bwMode="auto">
            <a:xfrm>
              <a:off x="6901402" y="4308376"/>
              <a:ext cx="0" cy="40835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直接连接符 28"/>
            <p:cNvCxnSpPr/>
            <p:nvPr/>
          </p:nvCxnSpPr>
          <p:spPr bwMode="auto">
            <a:xfrm>
              <a:off x="9372617" y="4299731"/>
              <a:ext cx="0" cy="40835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直接连接符 29"/>
            <p:cNvCxnSpPr/>
            <p:nvPr/>
          </p:nvCxnSpPr>
          <p:spPr bwMode="auto">
            <a:xfrm>
              <a:off x="4323043" y="4299731"/>
              <a:ext cx="5049574" cy="864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1" name="组合 30"/>
          <p:cNvGrpSpPr/>
          <p:nvPr/>
        </p:nvGrpSpPr>
        <p:grpSpPr>
          <a:xfrm>
            <a:off x="4079404" y="3104025"/>
            <a:ext cx="3680122" cy="709382"/>
            <a:chOff x="4323043" y="3876328"/>
            <a:chExt cx="5049574" cy="840407"/>
          </a:xfrm>
        </p:grpSpPr>
        <p:cxnSp>
          <p:nvCxnSpPr>
            <p:cNvPr id="32" name="直接连接符 31"/>
            <p:cNvCxnSpPr/>
            <p:nvPr/>
          </p:nvCxnSpPr>
          <p:spPr bwMode="auto">
            <a:xfrm>
              <a:off x="6901402" y="3876328"/>
              <a:ext cx="0" cy="40835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直接连接符 32"/>
            <p:cNvCxnSpPr/>
            <p:nvPr/>
          </p:nvCxnSpPr>
          <p:spPr bwMode="auto">
            <a:xfrm>
              <a:off x="4323043" y="4308376"/>
              <a:ext cx="0" cy="40835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直接连接符 33"/>
            <p:cNvCxnSpPr/>
            <p:nvPr/>
          </p:nvCxnSpPr>
          <p:spPr bwMode="auto">
            <a:xfrm>
              <a:off x="6901402" y="4308376"/>
              <a:ext cx="0" cy="40835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直接连接符 34"/>
            <p:cNvCxnSpPr/>
            <p:nvPr/>
          </p:nvCxnSpPr>
          <p:spPr bwMode="auto">
            <a:xfrm>
              <a:off x="9372617" y="4299731"/>
              <a:ext cx="0" cy="40835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直接连接符 35"/>
            <p:cNvCxnSpPr/>
            <p:nvPr/>
          </p:nvCxnSpPr>
          <p:spPr bwMode="auto">
            <a:xfrm>
              <a:off x="4323043" y="4299731"/>
              <a:ext cx="5049574" cy="864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3973239" y="5324410"/>
            <a:ext cx="783485" cy="5224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1800" b="1" dirty="0">
                <a:latin typeface="+mj-ea"/>
                <a:cs typeface="Times New Roman" panose="02020603050405020304" pitchFamily="18" charset="0"/>
              </a:rPr>
              <a:t>德国</a:t>
            </a:r>
            <a:endParaRPr lang="en-US" altLang="zh-CN" sz="1800" b="1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38" name="Rectangle 3"/>
          <p:cNvSpPr txBox="1">
            <a:spLocks noChangeArrowheads="1"/>
          </p:cNvSpPr>
          <p:nvPr/>
        </p:nvSpPr>
        <p:spPr bwMode="auto">
          <a:xfrm>
            <a:off x="5506107" y="5323008"/>
            <a:ext cx="974704" cy="5224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1800" b="1" dirty="0">
                <a:latin typeface="+mj-ea"/>
                <a:cs typeface="Times New Roman" panose="02020603050405020304" pitchFamily="18" charset="0"/>
              </a:rPr>
              <a:t>阿拉伯</a:t>
            </a:r>
            <a:endParaRPr lang="en-US" altLang="zh-CN" sz="1800" b="1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7145504" y="5323008"/>
            <a:ext cx="751522" cy="5224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1800" b="1" dirty="0">
                <a:latin typeface="+mj-ea"/>
                <a:cs typeface="Times New Roman" panose="02020603050405020304" pitchFamily="18" charset="0"/>
              </a:rPr>
              <a:t>拉美</a:t>
            </a:r>
            <a:endParaRPr lang="en-US" altLang="zh-CN" sz="1800" b="1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 bwMode="auto">
          <a:xfrm>
            <a:off x="8099718" y="5324410"/>
            <a:ext cx="967223" cy="5224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1800" b="1" dirty="0">
                <a:latin typeface="+mj-ea"/>
                <a:cs typeface="Times New Roman" panose="02020603050405020304" pitchFamily="18" charset="0"/>
              </a:rPr>
              <a:t>各学院</a:t>
            </a:r>
            <a:endParaRPr lang="en-US" altLang="zh-CN" sz="1800" b="1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2112603" y="5307315"/>
            <a:ext cx="1546948" cy="5224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altLang="zh-CN" sz="1800" b="1" dirty="0">
                <a:latin typeface="+mj-ea"/>
                <a:cs typeface="Times New Roman" panose="02020603050405020304" pitchFamily="18" charset="0"/>
              </a:rPr>
              <a:t>……</a:t>
            </a:r>
            <a:r>
              <a:rPr lang="zh-CN" altLang="en-US" sz="1800" b="1" dirty="0">
                <a:latin typeface="+mj-ea"/>
                <a:cs typeface="Times New Roman" panose="02020603050405020304" pitchFamily="18" charset="0"/>
              </a:rPr>
              <a:t>研究所</a:t>
            </a:r>
            <a:endParaRPr lang="en-US" altLang="zh-CN" sz="1800" b="1" dirty="0">
              <a:latin typeface="+mj-ea"/>
              <a:cs typeface="Times New Roman" panose="02020603050405020304" pitchFamily="18" charset="0"/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>
            <a:off x="3032637" y="5025935"/>
            <a:ext cx="0" cy="2984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直接连接符 41"/>
          <p:cNvCxnSpPr/>
          <p:nvPr/>
        </p:nvCxnSpPr>
        <p:spPr bwMode="auto">
          <a:xfrm>
            <a:off x="8583330" y="5031872"/>
            <a:ext cx="0" cy="2984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623390" y="3461418"/>
            <a:ext cx="2064538" cy="719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500" b="1" dirty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rPr>
              <a:t>一院三中心</a:t>
            </a:r>
            <a:endParaRPr lang="en-US" altLang="zh-CN" sz="2500" b="1" dirty="0">
              <a:solidFill>
                <a:srgbClr val="FF0000"/>
              </a:solidFill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94617" y="4379715"/>
            <a:ext cx="1954886" cy="1161312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4" tIns="78885" rIns="91424" bIns="31554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en-US" altLang="zh-CN" sz="2500" kern="0" dirty="0">
                <a:latin typeface="仿宋_GB2312" pitchFamily="49" charset="-122"/>
                <a:ea typeface="仿宋_GB2312" pitchFamily="49" charset="-122"/>
              </a:rPr>
              <a:t>2018-2020</a:t>
            </a:r>
            <a:r>
              <a:rPr lang="zh-CN" altLang="en-US" sz="2500" kern="0" dirty="0">
                <a:latin typeface="仿宋_GB2312" pitchFamily="49" charset="-122"/>
                <a:ea typeface="仿宋_GB2312" pitchFamily="49" charset="-122"/>
              </a:rPr>
              <a:t>年</a:t>
            </a:r>
            <a:r>
              <a:rPr lang="en-US" altLang="zh-CN" sz="2500" kern="0" dirty="0">
                <a:latin typeface="仿宋_GB2312" pitchFamily="49" charset="-122"/>
                <a:ea typeface="仿宋_GB2312" pitchFamily="49" charset="-122"/>
              </a:rPr>
              <a:t>3</a:t>
            </a:r>
            <a:r>
              <a:rPr lang="zh-CN" altLang="en-US" sz="2500" kern="0" dirty="0">
                <a:latin typeface="仿宋_GB2312" pitchFamily="49" charset="-122"/>
                <a:ea typeface="仿宋_GB2312" pitchFamily="49" charset="-122"/>
              </a:rPr>
              <a:t>年内完成</a:t>
            </a: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2188624" y="188640"/>
            <a:ext cx="1553696" cy="67282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lIns="104306" tIns="52153" rIns="104306" bIns="52153" anchorCtr="1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57"/>
              </a:spcBef>
              <a:buNone/>
              <a:defRPr/>
            </a:pPr>
            <a:r>
              <a:rPr lang="zh-CN" altLang="en-US" sz="4000" dirty="0"/>
              <a:t>设想</a:t>
            </a:r>
            <a:endParaRPr lang="zh-CN" altLang="en-US" sz="4000" b="1" kern="0" dirty="0">
              <a:latin typeface="仿宋_GB2312" pitchFamily="49" charset="-122"/>
              <a:ea typeface="仿宋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502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3" grpId="0" animBg="1"/>
      <p:bldP spid="9" grpId="0" animBg="1"/>
      <p:bldP spid="12" grpId="0" animBg="1"/>
      <p:bldP spid="13" grpId="0" animBg="1"/>
      <p:bldP spid="14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4" grpId="0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3477466" y="1052736"/>
            <a:ext cx="1525556" cy="66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500" dirty="0">
                <a:latin typeface="+mj-ea"/>
                <a:cs typeface="Times New Roman" panose="02020603050405020304" pitchFamily="18" charset="0"/>
              </a:rPr>
              <a:t>科研业绩</a:t>
            </a:r>
            <a:endParaRPr lang="en-US" altLang="zh-CN" sz="2500" kern="0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6281411" y="1125711"/>
            <a:ext cx="1615614" cy="58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500" dirty="0">
                <a:latin typeface="+mj-ea"/>
                <a:cs typeface="Times New Roman" panose="02020603050405020304" pitchFamily="18" charset="0"/>
              </a:rPr>
              <a:t>科研奖励</a:t>
            </a:r>
            <a:endParaRPr lang="en-US" altLang="zh-CN" sz="2500" kern="0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3510557" y="3099094"/>
            <a:ext cx="1492465" cy="704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500" kern="0" dirty="0">
                <a:latin typeface="+mj-ea"/>
                <a:cs typeface="Times New Roman" panose="02020603050405020304" pitchFamily="18" charset="0"/>
              </a:rPr>
              <a:t>岗位聘任</a:t>
            </a:r>
            <a:endParaRPr lang="en-US" altLang="zh-CN" sz="2500" kern="0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6296087" y="3085030"/>
            <a:ext cx="1724087" cy="718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500" dirty="0">
                <a:latin typeface="+mj-ea"/>
                <a:cs typeface="Times New Roman" panose="02020603050405020304" pitchFamily="18" charset="0"/>
              </a:rPr>
              <a:t>职称评定</a:t>
            </a:r>
            <a:endParaRPr lang="en-US" altLang="zh-CN" sz="2500" kern="0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692805" y="1125711"/>
            <a:ext cx="2339833" cy="740756"/>
          </a:xfrm>
          <a:prstGeom prst="rect">
            <a:avLst/>
          </a:prstGeom>
          <a:solidFill>
            <a:srgbClr val="92D050"/>
          </a:solidFill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24" tIns="157770" rIns="91424" bIns="45712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zh-CN" altLang="en-US" sz="2500" kern="0" dirty="0">
                <a:latin typeface="仿宋_GB2312" charset="-122"/>
                <a:ea typeface="仿宋_GB2312" charset="-122"/>
              </a:rPr>
              <a:t>科研管理制度</a:t>
            </a:r>
          </a:p>
        </p:txBody>
      </p:sp>
      <p:sp>
        <p:nvSpPr>
          <p:cNvPr id="22" name="椭圆 21"/>
          <p:cNvSpPr/>
          <p:nvPr/>
        </p:nvSpPr>
        <p:spPr bwMode="auto">
          <a:xfrm>
            <a:off x="4672608" y="1713507"/>
            <a:ext cx="1500330" cy="137152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7" tIns="40074" rIns="80147" bIns="40074" numCol="1" rtlCol="0" anchor="t" anchorCtr="0" compatLnSpc="1">
            <a:prstTxWarp prst="textNoShape">
              <a:avLst/>
            </a:prstTxWarp>
          </a:bodyPr>
          <a:lstStyle/>
          <a:p>
            <a:pPr algn="ctr" defTabSz="914179"/>
            <a:r>
              <a:rPr lang="zh-CN" altLang="en-US" sz="2500" b="1" dirty="0">
                <a:solidFill>
                  <a:srgbClr val="FF0000"/>
                </a:solidFill>
              </a:rPr>
              <a:t>四位一体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4240244" y="1637027"/>
            <a:ext cx="2486865" cy="1666418"/>
            <a:chOff x="4958730" y="3336268"/>
            <a:chExt cx="2908250" cy="1837303"/>
          </a:xfrm>
        </p:grpSpPr>
        <p:cxnSp>
          <p:nvCxnSpPr>
            <p:cNvPr id="3" name="直接箭头连接符 2"/>
            <p:cNvCxnSpPr/>
            <p:nvPr/>
          </p:nvCxnSpPr>
          <p:spPr bwMode="auto">
            <a:xfrm flipH="1" flipV="1">
              <a:off x="4958730" y="3336268"/>
              <a:ext cx="505625" cy="44436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" name="直接箭头连接符 4"/>
            <p:cNvCxnSpPr/>
            <p:nvPr/>
          </p:nvCxnSpPr>
          <p:spPr bwMode="auto">
            <a:xfrm flipV="1">
              <a:off x="7218908" y="3420591"/>
              <a:ext cx="504056" cy="36004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接箭头连接符 9"/>
            <p:cNvCxnSpPr/>
            <p:nvPr/>
          </p:nvCxnSpPr>
          <p:spPr bwMode="auto">
            <a:xfrm flipH="1">
              <a:off x="5247336" y="4736095"/>
              <a:ext cx="509761" cy="43747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箭头连接符 12"/>
            <p:cNvCxnSpPr/>
            <p:nvPr/>
          </p:nvCxnSpPr>
          <p:spPr bwMode="auto">
            <a:xfrm>
              <a:off x="7218908" y="4500711"/>
              <a:ext cx="648072" cy="64807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277282" y="2756077"/>
            <a:ext cx="1954886" cy="1047369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4" tIns="78885" rIns="91424" bIns="31554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en-US" altLang="zh-CN" sz="2500" kern="0" dirty="0">
                <a:latin typeface="仿宋_GB2312" pitchFamily="49" charset="-122"/>
                <a:ea typeface="仿宋_GB2312" pitchFamily="49" charset="-122"/>
              </a:rPr>
              <a:t>2018</a:t>
            </a:r>
            <a:r>
              <a:rPr lang="zh-CN" altLang="en-US" sz="2500" kern="0" dirty="0">
                <a:latin typeface="仿宋_GB2312" pitchFamily="49" charset="-122"/>
                <a:ea typeface="仿宋_GB2312" pitchFamily="49" charset="-122"/>
              </a:rPr>
              <a:t>年</a:t>
            </a:r>
            <a:r>
              <a:rPr lang="en-US" altLang="zh-CN" sz="2500" kern="0" dirty="0">
                <a:latin typeface="仿宋_GB2312" pitchFamily="49" charset="-122"/>
                <a:ea typeface="仿宋_GB2312" pitchFamily="49" charset="-122"/>
              </a:rPr>
              <a:t>-2019</a:t>
            </a:r>
            <a:r>
              <a:rPr lang="zh-CN" altLang="en-US" sz="2500" kern="0" dirty="0">
                <a:latin typeface="仿宋_GB2312" pitchFamily="49" charset="-122"/>
                <a:ea typeface="仿宋_GB2312" pitchFamily="49" charset="-122"/>
              </a:rPr>
              <a:t>年</a:t>
            </a:r>
            <a:r>
              <a:rPr lang="en-US" altLang="zh-CN" sz="2500" kern="0" dirty="0">
                <a:latin typeface="仿宋_GB2312" pitchFamily="49" charset="-122"/>
                <a:ea typeface="仿宋_GB2312" pitchFamily="49" charset="-122"/>
              </a:rPr>
              <a:t>2</a:t>
            </a:r>
            <a:r>
              <a:rPr lang="zh-CN" altLang="en-US" sz="2500" kern="0" dirty="0">
                <a:latin typeface="仿宋_GB2312" pitchFamily="49" charset="-122"/>
                <a:ea typeface="仿宋_GB2312" pitchFamily="49" charset="-122"/>
              </a:rPr>
              <a:t>年内完成</a:t>
            </a:r>
          </a:p>
        </p:txBody>
      </p:sp>
      <p:sp>
        <p:nvSpPr>
          <p:cNvPr id="15" name="矩形 14"/>
          <p:cNvSpPr/>
          <p:nvPr/>
        </p:nvSpPr>
        <p:spPr>
          <a:xfrm>
            <a:off x="877528" y="4142016"/>
            <a:ext cx="7654911" cy="85037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en-US" altLang="zh-CN" sz="2500" b="1" dirty="0"/>
              <a:t>    </a:t>
            </a:r>
            <a:r>
              <a:rPr lang="zh-CN" altLang="zh-CN" sz="2500" b="1" dirty="0"/>
              <a:t>建立与我校发展阶段相适应的科研激励机制，我校学科专业发展相适应的科研业绩考核机制</a:t>
            </a:r>
            <a:r>
              <a:rPr lang="zh-CN" altLang="en-US" sz="2500" b="1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92658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1" grpId="0"/>
      <p:bldP spid="32" grpId="0"/>
      <p:bldP spid="19" grpId="0" animBg="1"/>
      <p:bldP spid="22" grpId="0" animBg="1"/>
      <p:bldP spid="37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55576" y="548680"/>
            <a:ext cx="7344816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306" tIns="52153" rIns="104306" bIns="52153" anchorCtr="1"/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spcBef>
                <a:spcPts val="57"/>
              </a:spcBef>
              <a:buNone/>
              <a:defRPr/>
            </a:pPr>
            <a:r>
              <a:rPr lang="zh-CN" altLang="en-US" sz="4000" b="1" kern="0" dirty="0" smtClean="0">
                <a:latin typeface="仿宋_GB2312" pitchFamily="49" charset="-122"/>
                <a:ea typeface="仿宋_GB2312" pitchFamily="49" charset="-122"/>
              </a:rPr>
              <a:t>三、</a:t>
            </a:r>
            <a:r>
              <a:rPr lang="zh-CN" altLang="en-US" sz="4000" dirty="0"/>
              <a:t>几点</a:t>
            </a:r>
            <a:r>
              <a:rPr lang="zh-CN" altLang="en-US" sz="4000" dirty="0" smtClean="0"/>
              <a:t>建议</a:t>
            </a:r>
            <a:endParaRPr lang="zh-CN" altLang="en-US" sz="4000" b="1" kern="0" dirty="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123728" y="5734997"/>
            <a:ext cx="4752528" cy="64633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zh-CN" altLang="en-US" sz="3600" dirty="0" smtClean="0"/>
              <a:t>基础不牢地动山摇</a:t>
            </a:r>
            <a:endParaRPr lang="zh-CN" altLang="en-US" sz="3600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187624" y="4144298"/>
            <a:ext cx="7128792" cy="940886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104306" tIns="180000" rIns="104306" bIns="52153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3200" kern="0" dirty="0">
                <a:latin typeface="+mj-ea"/>
                <a:cs typeface="Times New Roman" panose="02020603050405020304" pitchFamily="18" charset="0"/>
              </a:rPr>
              <a:t>论文、论著、译著、报告、</a:t>
            </a:r>
            <a:r>
              <a:rPr lang="zh-CN" altLang="en-US" sz="3200" kern="0" dirty="0" smtClean="0">
                <a:latin typeface="+mj-ea"/>
                <a:cs typeface="Times New Roman" panose="02020603050405020304" pitchFamily="18" charset="0"/>
              </a:rPr>
              <a:t>皮书，</a:t>
            </a:r>
            <a:r>
              <a:rPr lang="en-US" altLang="zh-CN" sz="3200" kern="0" dirty="0" smtClean="0">
                <a:latin typeface="+mj-ea"/>
                <a:cs typeface="Times New Roman" panose="02020603050405020304" pitchFamily="18" charset="0"/>
              </a:rPr>
              <a:t>……</a:t>
            </a:r>
            <a:endParaRPr lang="en-US" altLang="zh-CN" sz="3200" kern="0" dirty="0">
              <a:latin typeface="+mj-ea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US" altLang="zh-CN" sz="3200" kern="0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900080" y="3181265"/>
            <a:ext cx="6408712" cy="679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400" kern="0" dirty="0">
                <a:latin typeface="+mj-ea"/>
                <a:cs typeface="Times New Roman" panose="02020603050405020304" pitchFamily="18" charset="0"/>
              </a:rPr>
              <a:t>校</a:t>
            </a:r>
            <a:r>
              <a:rPr lang="zh-CN" altLang="en-US" sz="2400" kern="0" dirty="0" smtClean="0">
                <a:latin typeface="+mj-ea"/>
                <a:cs typeface="Times New Roman" panose="02020603050405020304" pitchFamily="18" charset="0"/>
              </a:rPr>
              <a:t>级</a:t>
            </a:r>
            <a:r>
              <a:rPr lang="zh-CN" altLang="en-US" sz="3600" kern="0" dirty="0" smtClean="0">
                <a:latin typeface="+mj-ea"/>
                <a:cs typeface="Times New Roman" panose="02020603050405020304" pitchFamily="18" charset="0"/>
              </a:rPr>
              <a:t>、</a:t>
            </a:r>
            <a:r>
              <a:rPr lang="zh-CN" altLang="en-US" sz="2800" b="1" kern="0" dirty="0" smtClean="0">
                <a:solidFill>
                  <a:srgbClr val="0070C0"/>
                </a:solidFill>
                <a:latin typeface="+mj-ea"/>
                <a:cs typeface="Times New Roman" panose="02020603050405020304" pitchFamily="18" charset="0"/>
              </a:rPr>
              <a:t>省级</a:t>
            </a:r>
            <a:r>
              <a:rPr lang="zh-CN" altLang="en-US" sz="3600" kern="0" dirty="0" smtClean="0">
                <a:latin typeface="+mj-ea"/>
                <a:cs typeface="Times New Roman" panose="02020603050405020304" pitchFamily="18" charset="0"/>
              </a:rPr>
              <a:t>、</a:t>
            </a:r>
            <a:r>
              <a:rPr lang="zh-CN" altLang="en-US" sz="3600" b="1" kern="0" dirty="0" smtClean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rPr>
              <a:t>国家级项目</a:t>
            </a:r>
            <a:r>
              <a:rPr lang="zh-CN" altLang="en-US" sz="3600" kern="0" dirty="0" smtClean="0">
                <a:latin typeface="+mj-ea"/>
                <a:cs typeface="Times New Roman" panose="02020603050405020304" pitchFamily="18" charset="0"/>
              </a:rPr>
              <a:t>申报</a:t>
            </a:r>
            <a:endParaRPr lang="en-US" altLang="zh-CN" sz="3600" kern="0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771800" y="2348880"/>
            <a:ext cx="453650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zh-CN" altLang="en-US" sz="4000" b="1" kern="0" dirty="0" smtClean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rPr>
              <a:t>科研成果奖申报</a:t>
            </a:r>
            <a:endParaRPr lang="en-US" altLang="zh-CN" sz="4000" b="1" kern="0" dirty="0">
              <a:solidFill>
                <a:srgbClr val="FF0000"/>
              </a:solidFill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771800" y="1340768"/>
            <a:ext cx="453650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157770" rIns="91424" bIns="45712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00">
                <a:solidFill>
                  <a:schemeClr val="tx1"/>
                </a:solidFill>
                <a:latin typeface="+mn-lt"/>
                <a:ea typeface="+mn-ea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  <a:ea typeface="+mn-ea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5pPr>
            <a:lvl6pPr marL="28035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6pPr>
            <a:lvl7pPr marL="32607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7pPr>
            <a:lvl8pPr marL="37179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8pPr>
            <a:lvl9pPr marL="4175125" indent="-260350" algn="l" defTabSz="1042988" rtl="0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zh-CN" altLang="en-US" sz="4400" b="1" kern="0" dirty="0" smtClean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rPr>
              <a:t>各类人才申报</a:t>
            </a:r>
            <a:endParaRPr lang="en-US" altLang="zh-CN" sz="4400" b="1" kern="0" dirty="0">
              <a:solidFill>
                <a:srgbClr val="FF0000"/>
              </a:solidFill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395536" y="5230941"/>
            <a:ext cx="2058683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学位论文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/>
      <p:bldP spid="14" grpId="0"/>
      <p:bldP spid="16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611560" y="1104980"/>
            <a:ext cx="82628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    </a:t>
            </a:r>
            <a:r>
              <a:rPr lang="zh-CN" altLang="zh-CN" b="1" dirty="0" smtClean="0"/>
              <a:t>车俊</a:t>
            </a:r>
            <a:r>
              <a:rPr lang="zh-CN" altLang="zh-CN" b="1" dirty="0"/>
              <a:t>书记</a:t>
            </a:r>
            <a:r>
              <a:rPr lang="zh-CN" altLang="en-US" b="1" dirty="0"/>
              <a:t>：</a:t>
            </a:r>
            <a:r>
              <a:rPr lang="zh-CN" altLang="zh-CN" b="1" dirty="0"/>
              <a:t>浙江要开放强省，要成为中国</a:t>
            </a:r>
            <a:r>
              <a:rPr lang="zh-CN" altLang="zh-CN" b="1" dirty="0">
                <a:solidFill>
                  <a:srgbClr val="FF0000"/>
                </a:solidFill>
              </a:rPr>
              <a:t>一带一路</a:t>
            </a:r>
            <a:r>
              <a:rPr lang="zh-CN" altLang="zh-CN" b="1" dirty="0"/>
              <a:t>的排头兵</a:t>
            </a:r>
            <a:r>
              <a:rPr lang="zh-CN" altLang="en-US" b="1" dirty="0"/>
              <a:t>。</a:t>
            </a:r>
            <a:endParaRPr lang="en-US" altLang="zh-CN" b="1" dirty="0"/>
          </a:p>
          <a:p>
            <a:r>
              <a:rPr lang="en-US" altLang="zh-CN" b="1" dirty="0"/>
              <a:t>    </a:t>
            </a:r>
            <a:r>
              <a:rPr lang="zh-CN" altLang="zh-CN" b="1" dirty="0" smtClean="0"/>
              <a:t>浙</a:t>
            </a:r>
            <a:r>
              <a:rPr lang="zh-CN" altLang="zh-CN" b="1" dirty="0"/>
              <a:t>外的科研要</a:t>
            </a:r>
            <a:r>
              <a:rPr lang="zh-CN" altLang="zh-CN" b="1" dirty="0">
                <a:solidFill>
                  <a:srgbClr val="FF0000"/>
                </a:solidFill>
              </a:rPr>
              <a:t>面向浙江问题</a:t>
            </a:r>
            <a:r>
              <a:rPr lang="zh-CN" altLang="zh-CN" b="1" dirty="0"/>
              <a:t>，</a:t>
            </a:r>
            <a:r>
              <a:rPr lang="zh-CN" altLang="zh-CN" b="1" dirty="0">
                <a:solidFill>
                  <a:srgbClr val="FF0000"/>
                </a:solidFill>
              </a:rPr>
              <a:t>面向现实问题，要为政府和社会服务</a:t>
            </a:r>
            <a:r>
              <a:rPr lang="zh-CN" altLang="en-US" b="1" dirty="0" smtClean="0"/>
              <a:t>。</a:t>
            </a:r>
            <a:r>
              <a:rPr lang="en-US" altLang="zh-CN" b="1" dirty="0" smtClean="0"/>
              <a:t>      </a:t>
            </a:r>
            <a:endParaRPr lang="zh-CN" altLang="en-US" b="1" dirty="0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1097572" y="2786152"/>
            <a:ext cx="7776863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 smtClean="0">
                <a:solidFill>
                  <a:srgbClr val="FF0000"/>
                </a:solidFill>
              </a:rPr>
              <a:t>Tips</a:t>
            </a:r>
          </a:p>
          <a:p>
            <a:r>
              <a:rPr lang="en-US" altLang="zh-CN" sz="2800" dirty="0" err="1" smtClean="0">
                <a:solidFill>
                  <a:schemeClr val="tx1"/>
                </a:solidFill>
              </a:rPr>
              <a:t>Guanxi</a:t>
            </a:r>
            <a:r>
              <a:rPr lang="zh-CN" altLang="en-US" sz="2800" dirty="0" smtClean="0">
                <a:solidFill>
                  <a:schemeClr val="tx1"/>
                </a:solidFill>
              </a:rPr>
              <a:t>：导师、同学</a:t>
            </a:r>
            <a:r>
              <a:rPr lang="zh-CN" altLang="en-US" sz="2800" dirty="0">
                <a:solidFill>
                  <a:schemeClr val="tx1"/>
                </a:solidFill>
              </a:rPr>
              <a:t>与</a:t>
            </a:r>
            <a:r>
              <a:rPr lang="zh-CN" altLang="en-US" sz="2800" dirty="0" smtClean="0">
                <a:solidFill>
                  <a:schemeClr val="tx1"/>
                </a:solidFill>
              </a:rPr>
              <a:t>师兄弟师姐妹、同事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r>
              <a:rPr lang="zh-CN" altLang="en-US" sz="2800" dirty="0" smtClean="0">
                <a:solidFill>
                  <a:schemeClr val="tx1"/>
                </a:solidFill>
              </a:rPr>
              <a:t>走出去：参加各类学术会议，学术报告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r>
              <a:rPr lang="zh-CN" altLang="en-US" sz="2800" dirty="0" smtClean="0">
                <a:solidFill>
                  <a:schemeClr val="tx1"/>
                </a:solidFill>
              </a:rPr>
              <a:t>请进来：请专家学者来校讲学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sz="2800" dirty="0" smtClean="0">
                <a:solidFill>
                  <a:srgbClr val="FF0000"/>
                </a:solidFill>
              </a:rPr>
              <a:t>充分利用寒暑假！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203848" y="5411831"/>
            <a:ext cx="3168352" cy="64633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zh-CN" altLang="en-US" sz="3600" dirty="0"/>
              <a:t>走进</a:t>
            </a:r>
            <a:r>
              <a:rPr lang="zh-CN" altLang="en-US" sz="3600" dirty="0" smtClean="0"/>
              <a:t>学术圈！</a:t>
            </a:r>
            <a:endParaRPr lang="zh-CN" altLang="en-US" sz="36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23528" y="4857833"/>
            <a:ext cx="2582843" cy="1754326"/>
          </a:xfrm>
          <a:prstGeom prst="rect">
            <a:avLst/>
          </a:prstGeom>
          <a:solidFill>
            <a:srgbClr val="FF66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zh-CN" altLang="en-US" sz="3600" dirty="0" smtClean="0"/>
              <a:t>请先加浙外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科研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QQ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群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sz="3600" b="1" dirty="0" smtClean="0"/>
              <a:t>科研微信群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735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 animBg="1"/>
      <p:bldP spid="5" grpId="0" animBg="1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2986655</TotalTime>
  <Words>776</Words>
  <Application>Microsoft Office PowerPoint</Application>
  <PresentationFormat>全屏显示(4:3)</PresentationFormat>
  <Paragraphs>80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方正姚体</vt:lpstr>
      <vt:lpstr>仿宋_GB2312</vt:lpstr>
      <vt:lpstr>华文行楷</vt:lpstr>
      <vt:lpstr>楷体_GB2312</vt:lpstr>
      <vt:lpstr>隶书</vt:lpstr>
      <vt:lpstr>宋体</vt:lpstr>
      <vt:lpstr>Arial</vt:lpstr>
      <vt:lpstr>Times New Roman</vt:lpstr>
      <vt:lpstr>Wingdings</vt:lpstr>
      <vt:lpstr>默认设计模板</vt:lpstr>
      <vt:lpstr>以科研引领青年教师成长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谢 谢！</vt:lpstr>
    </vt:vector>
  </TitlesOfParts>
  <Company>huananshifandaxue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学生管理</dc:title>
  <dc:creator>heshunian</dc:creator>
  <cp:lastModifiedBy>AutoBVT</cp:lastModifiedBy>
  <cp:revision>969</cp:revision>
  <dcterms:created xsi:type="dcterms:W3CDTF">2007-04-21T01:25:21Z</dcterms:created>
  <dcterms:modified xsi:type="dcterms:W3CDTF">2018-09-18T07:26:17Z</dcterms:modified>
</cp:coreProperties>
</file>