
<file path=[Content_Types].xml><?xml version="1.0" encoding="utf-8"?>
<Types xmlns="http://schemas.openxmlformats.org/package/2006/content-types">
  <Default Extension="jpeg" ContentType="image/jpeg"/>
  <Default Extension="png" ContentType="image/png"/>
  <Default Extension="tiff" ContentType="image/tif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62" r:id="rId4"/>
    <p:sldId id="286" r:id="rId5"/>
    <p:sldId id="257" r:id="rId6"/>
    <p:sldId id="309" r:id="rId7"/>
    <p:sldId id="258" r:id="rId8"/>
    <p:sldId id="259" r:id="rId9"/>
    <p:sldId id="310" r:id="rId10"/>
    <p:sldId id="260" r:id="rId11"/>
    <p:sldId id="280" r:id="rId12"/>
    <p:sldId id="311" r:id="rId13"/>
    <p:sldId id="313" r:id="rId14"/>
    <p:sldId id="312" r:id="rId15"/>
    <p:sldId id="315" r:id="rId16"/>
    <p:sldId id="316" r:id="rId17"/>
    <p:sldId id="317" r:id="rId18"/>
    <p:sldId id="318" r:id="rId19"/>
    <p:sldId id="319" r:id="rId20"/>
    <p:sldId id="321" r:id="rId21"/>
    <p:sldId id="322" r:id="rId22"/>
    <p:sldId id="323" r:id="rId23"/>
    <p:sldId id="325" r:id="rId24"/>
    <p:sldId id="327" r:id="rId25"/>
    <p:sldId id="328" r:id="rId26"/>
    <p:sldId id="330" r:id="rId27"/>
    <p:sldId id="332" r:id="rId28"/>
    <p:sldId id="333" r:id="rId29"/>
    <p:sldId id="326" r:id="rId30"/>
    <p:sldId id="281" r:id="rId31"/>
    <p:sldId id="282" r:id="rId32"/>
    <p:sldId id="334" r:id="rId33"/>
    <p:sldId id="289" r:id="rId34"/>
    <p:sldId id="337" r:id="rId35"/>
    <p:sldId id="335" r:id="rId36"/>
    <p:sldId id="284" r:id="rId37"/>
    <p:sldId id="30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43"/>
  </p:normalViewPr>
  <p:slideViewPr>
    <p:cSldViewPr>
      <p:cViewPr varScale="1">
        <p:scale>
          <a:sx n="96" d="100"/>
          <a:sy n="9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1" Type="http://schemas.openxmlformats.org/officeDocument/2006/relationships/tableStyles" Target="tableStyles.xml"/><Relationship Id="rId40" Type="http://schemas.openxmlformats.org/officeDocument/2006/relationships/viewProps" Target="viewProps.xml"/><Relationship Id="rId4" Type="http://schemas.openxmlformats.org/officeDocument/2006/relationships/slide" Target="slides/slide2.xml"/><Relationship Id="rId39" Type="http://schemas.openxmlformats.org/officeDocument/2006/relationships/presProps" Target="presProps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9588" y="752475"/>
            <a:ext cx="7210425" cy="108108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36D96-6F1D-7C40-8E83-130E5EA8DA26}" type="datetime1">
              <a:rPr lang="zh-CN" altLang="en-US"/>
            </a:fld>
            <a:endParaRPr lang="zh-CN" altLang="zh-CN" sz="135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B79DF-DCA1-9F42-A163-4AF7B87691E6}" type="slidenum">
              <a:rPr lang="zh-CN" altLang="zh-CN"/>
            </a:fld>
            <a:endParaRPr lang="zh-CN" altLang="zh-CN" sz="135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175" indent="-384175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175" indent="-384175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175" indent="-384175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175" indent="-384175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175" indent="-384175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175" indent="-384175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175" indent="-384175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175" indent="-384175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175" indent="-384175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://statpages.org/javasta2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hyperlink" Target="http://www.spss.com.cn/" TargetMode="External"/><Relationship Id="rId1" Type="http://schemas.openxmlformats.org/officeDocument/2006/relationships/hyperlink" Target="http://www-01.ibm.com/software/analytics/spss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hyperlink" Target="https://www.r-project.org/" TargetMode="Externa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hyperlink" Target="https://www.macports.org/install.php" TargetMode="External"/><Relationship Id="rId2" Type="http://schemas.openxmlformats.org/officeDocument/2006/relationships/hyperlink" Target="https://sourceforge.net/projects/pspp4windows/files/" TargetMode="External"/><Relationship Id="rId1" Type="http://schemas.openxmlformats.org/officeDocument/2006/relationships/hyperlink" Target="http://www.gnu.org/software/pspp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hyperlink" Target="http://www.gnu.org/software/pspp/" TargetMode="External"/><Relationship Id="rId2" Type="http://schemas.openxmlformats.org/officeDocument/2006/relationships/hyperlink" Target="http://www.gnu.org/software/pspp/manual/" TargetMode="External"/><Relationship Id="rId1" Type="http://schemas.openxmlformats.org/officeDocument/2006/relationships/hyperlink" Target="http://www.gnu.org/software/pspp/faq.html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tif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447800"/>
            <a:ext cx="7239000" cy="2286000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zh-CN" dirty="0" smtClean="0"/>
            </a:br>
            <a:br>
              <a:rPr lang="en-US" altLang="zh-CN" dirty="0" smtClean="0"/>
            </a:br>
            <a:r>
              <a:rPr lang="zh-CN" altLang="en-US" sz="5600" dirty="0" smtClean="0">
                <a:latin typeface="Times New Roman" charset="0"/>
              </a:rPr>
              <a:t>基于</a:t>
            </a:r>
            <a:r>
              <a:rPr lang="en-US" altLang="zh-CN" sz="5600" dirty="0" smtClean="0"/>
              <a:t>PSPP</a:t>
            </a:r>
            <a:r>
              <a:rPr lang="zh-CN" altLang="en-US" sz="5600" dirty="0" smtClean="0"/>
              <a:t>软件的</a:t>
            </a:r>
            <a:br>
              <a:rPr lang="en-US" altLang="zh-CN" sz="5600" dirty="0" smtClean="0"/>
            </a:br>
            <a:r>
              <a:rPr lang="zh-CN" altLang="en-US" sz="5600" dirty="0" smtClean="0"/>
              <a:t>数据分析概述</a:t>
            </a:r>
            <a:endParaRPr lang="en-US" sz="5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191000"/>
            <a:ext cx="7162800" cy="1524000"/>
          </a:xfrm>
        </p:spPr>
        <p:txBody>
          <a:bodyPr>
            <a:noAutofit/>
          </a:bodyPr>
          <a:lstStyle/>
          <a:p>
            <a:pPr algn="ctr"/>
            <a:r>
              <a:rPr lang="zh-CN" altLang="en-US" sz="2800" b="1" dirty="0" smtClean="0">
                <a:solidFill>
                  <a:srgbClr val="00B0F0"/>
                </a:solidFill>
              </a:rPr>
              <a:t>杨炯</a:t>
            </a:r>
            <a:endParaRPr lang="en-US" altLang="zh-CN" sz="2800" b="1" dirty="0" smtClean="0">
              <a:solidFill>
                <a:srgbClr val="00B0F0"/>
              </a:solidFill>
            </a:endParaRPr>
          </a:p>
          <a:p>
            <a:pPr algn="ctr"/>
            <a:r>
              <a:rPr lang="zh-CN" altLang="en-US" sz="2800" b="1" dirty="0" smtClean="0">
                <a:solidFill>
                  <a:srgbClr val="00B0F0"/>
                </a:solidFill>
              </a:rPr>
              <a:t>浙江外国语学院</a:t>
            </a:r>
            <a:endParaRPr lang="en-US" altLang="zh-CN" sz="2800" b="1" dirty="0" smtClean="0">
              <a:solidFill>
                <a:srgbClr val="00B0F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00B0F0"/>
                </a:solidFill>
              </a:rPr>
              <a:t>jyang@zisu.edu.cn</a:t>
            </a:r>
            <a:endParaRPr lang="en-US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altLang="zh-CN" sz="4000" dirty="0" smtClean="0"/>
          </a:p>
          <a:p>
            <a:pPr algn="ctr">
              <a:buNone/>
            </a:pPr>
            <a:endParaRPr lang="en-US" altLang="zh-CN" sz="4000" dirty="0" smtClean="0"/>
          </a:p>
          <a:p>
            <a:pPr algn="ctr">
              <a:buNone/>
            </a:pPr>
            <a:r>
              <a:rPr lang="zh-CN" altLang="en-US" sz="4000" dirty="0" smtClean="0"/>
              <a:t>二、数据分析流程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8700" y="1143000"/>
            <a:ext cx="7200900" cy="5373757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sz="2600" dirty="0">
                <a:latin typeface="Times New Roman" charset="0"/>
              </a:rPr>
              <a:t>数据录入与核对（电子提交的不用）</a:t>
            </a:r>
            <a:endParaRPr lang="en-US" altLang="zh-CN" sz="2600" dirty="0">
              <a:latin typeface="Times New Roman" charset="0"/>
            </a:endParaRPr>
          </a:p>
          <a:p>
            <a:endParaRPr lang="en-US" altLang="zh-CN" sz="2600" dirty="0">
              <a:latin typeface="Times New Roman" charset="0"/>
            </a:endParaRPr>
          </a:p>
          <a:p>
            <a:r>
              <a:rPr lang="zh-CN" altLang="en-US" sz="2600" dirty="0" smtClean="0">
                <a:latin typeface="Times New Roman" charset="0"/>
              </a:rPr>
              <a:t>准备好完整的数据</a:t>
            </a:r>
            <a:r>
              <a:rPr lang="zh-CN" altLang="en-US" sz="2600" dirty="0">
                <a:latin typeface="Times New Roman" charset="0"/>
              </a:rPr>
              <a:t>文件（如果有多个的话需合并）</a:t>
            </a:r>
            <a:endParaRPr lang="en-US" altLang="zh-CN" sz="2600" dirty="0">
              <a:latin typeface="Times New Roman" charset="0"/>
            </a:endParaRPr>
          </a:p>
          <a:p>
            <a:endParaRPr lang="en-US" altLang="zh-CN" sz="2600" dirty="0">
              <a:latin typeface="Times New Roman" charset="0"/>
            </a:endParaRPr>
          </a:p>
          <a:p>
            <a:r>
              <a:rPr lang="zh-CN" altLang="en-US" sz="2600" dirty="0">
                <a:latin typeface="Times New Roman" charset="0"/>
              </a:rPr>
              <a:t>数据检查（检查是否有明显错误，缺失数据，极端数据等）</a:t>
            </a:r>
            <a:endParaRPr lang="en-US" altLang="zh-CN" sz="2600" dirty="0">
              <a:latin typeface="Times New Roman" charset="0"/>
            </a:endParaRPr>
          </a:p>
          <a:p>
            <a:endParaRPr lang="en-US" altLang="zh-CN" sz="2600" dirty="0">
              <a:latin typeface="Times New Roman" charset="0"/>
            </a:endParaRPr>
          </a:p>
          <a:p>
            <a:r>
              <a:rPr lang="zh-CN" altLang="en-US" sz="2600" dirty="0">
                <a:latin typeface="Times New Roman" charset="0"/>
              </a:rPr>
              <a:t>数据整理（反向计分，计算总分或平均分等）</a:t>
            </a:r>
            <a:endParaRPr lang="en-US" altLang="zh-CN" sz="2600" dirty="0">
              <a:latin typeface="Times New Roman" charset="0"/>
            </a:endParaRPr>
          </a:p>
          <a:p>
            <a:endParaRPr lang="en-US" altLang="zh-CN" sz="2600" dirty="0">
              <a:latin typeface="Times New Roman" charset="0"/>
            </a:endParaRPr>
          </a:p>
          <a:p>
            <a:r>
              <a:rPr lang="zh-CN" altLang="en-US" sz="2600" dirty="0">
                <a:latin typeface="Times New Roman" charset="0"/>
              </a:rPr>
              <a:t>统计分析（根据研究问题选择）：描述统计</a:t>
            </a:r>
            <a:r>
              <a:rPr lang="zh-CN" altLang="en-US" sz="2600" dirty="0" smtClean="0">
                <a:latin typeface="Times New Roman" charset="0"/>
              </a:rPr>
              <a:t>，相关分析，</a:t>
            </a:r>
            <a:r>
              <a:rPr lang="en-US" altLang="zh-CN" sz="2600" i="1" dirty="0">
                <a:latin typeface="Times New Roman" charset="0"/>
              </a:rPr>
              <a:t>t</a:t>
            </a:r>
            <a:r>
              <a:rPr lang="zh-CN" altLang="en-US" sz="2600" dirty="0" smtClean="0">
                <a:latin typeface="Times New Roman" charset="0"/>
              </a:rPr>
              <a:t>检验</a:t>
            </a:r>
            <a:r>
              <a:rPr lang="zh-CN" altLang="en-US" sz="2600" dirty="0">
                <a:latin typeface="Times New Roman" charset="0"/>
              </a:rPr>
              <a:t>，</a:t>
            </a:r>
            <a:r>
              <a:rPr lang="en-US" altLang="zh-CN" sz="2600" dirty="0">
                <a:latin typeface="Times New Roman" charset="0"/>
              </a:rPr>
              <a:t> </a:t>
            </a:r>
            <a:r>
              <a:rPr lang="en-US" altLang="zh-CN" sz="2600" i="1" dirty="0">
                <a:latin typeface="Times New Roman" charset="0"/>
              </a:rPr>
              <a:t>F</a:t>
            </a:r>
            <a:r>
              <a:rPr lang="zh-CN" altLang="en-US" sz="2600" dirty="0">
                <a:latin typeface="Times New Roman" charset="0"/>
              </a:rPr>
              <a:t>检验，回归分析等</a:t>
            </a:r>
            <a:r>
              <a:rPr lang="en-US" altLang="zh-CN" sz="2600" dirty="0">
                <a:latin typeface="Times New Roman" charset="0"/>
              </a:rPr>
              <a:t> </a:t>
            </a:r>
            <a:endParaRPr lang="en-US" altLang="zh-CN" sz="2600" dirty="0">
              <a:latin typeface="Times New Roman" charset="0"/>
            </a:endParaRPr>
          </a:p>
          <a:p>
            <a:endParaRPr lang="en-US" altLang="zh-CN" sz="2600" dirty="0">
              <a:latin typeface="Times New Roman" charset="0"/>
            </a:endParaRPr>
          </a:p>
          <a:p>
            <a:r>
              <a:rPr lang="zh-CN" altLang="en-US" sz="2600" dirty="0">
                <a:latin typeface="Times New Roman" charset="0"/>
              </a:rPr>
              <a:t>撰写结果</a:t>
            </a:r>
            <a:endParaRPr lang="en-US" altLang="zh-CN" sz="2600" dirty="0">
              <a:latin typeface="Times New Roman" charset="0"/>
            </a:endParaRPr>
          </a:p>
          <a:p>
            <a:endParaRPr kumimoji="1"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zh-CN" altLang="en-US" sz="2800" dirty="0" smtClean="0"/>
              <a:t>注：最</a:t>
            </a:r>
            <a:r>
              <a:rPr kumimoji="1" lang="zh-CN" altLang="en-US" sz="2800" dirty="0"/>
              <a:t>好</a:t>
            </a:r>
            <a:r>
              <a:rPr kumimoji="1" lang="zh-CN" altLang="en-US" sz="2800" dirty="0" smtClean="0"/>
              <a:t>保存每</a:t>
            </a:r>
            <a:r>
              <a:rPr kumimoji="1" lang="zh-CN" altLang="en-US" sz="2800" dirty="0"/>
              <a:t>一步</a:t>
            </a:r>
            <a:r>
              <a:rPr kumimoji="1" lang="zh-CN" altLang="en-US" sz="2800" dirty="0" smtClean="0"/>
              <a:t>的分析过程，以便出现问题时检查核对。保存</a:t>
            </a:r>
            <a:r>
              <a:rPr kumimoji="1" lang="zh-CN" altLang="en-US" sz="2800" dirty="0"/>
              <a:t>统计软件</a:t>
            </a:r>
            <a:r>
              <a:rPr kumimoji="1" lang="zh-CN" altLang="en-US" sz="2800" dirty="0" smtClean="0"/>
              <a:t>的命令语</a:t>
            </a:r>
            <a:r>
              <a:rPr kumimoji="1" lang="zh-CN" altLang="en-US" sz="2800" dirty="0"/>
              <a:t>句（</a:t>
            </a:r>
            <a:r>
              <a:rPr kumimoji="1" lang="en-US" altLang="zh-CN" sz="2800" dirty="0"/>
              <a:t>syntax</a:t>
            </a:r>
            <a:r>
              <a:rPr kumimoji="1" lang="zh-CN" altLang="en-US" sz="2800" dirty="0" smtClean="0"/>
              <a:t>）是</a:t>
            </a:r>
            <a:r>
              <a:rPr kumimoji="1" lang="zh-CN" altLang="en-US" sz="2800" dirty="0"/>
              <a:t>很好的</a:t>
            </a:r>
            <a:r>
              <a:rPr kumimoji="1" lang="zh-CN" altLang="en-US" sz="2800" dirty="0" smtClean="0"/>
              <a:t>方法。</a:t>
            </a:r>
            <a:endParaRPr kumimoji="1" lang="zh-CN" altLang="en-US" sz="2800" dirty="0"/>
          </a:p>
          <a:p>
            <a:pPr marL="0" indent="0">
              <a:buNone/>
            </a:pPr>
            <a:endParaRPr kumimoji="1" lang="zh-CN" altLang="en-US" dirty="0"/>
          </a:p>
          <a:p>
            <a:endParaRPr kumimoji="1"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Clr>
                <a:srgbClr val="A53010"/>
              </a:buClr>
              <a:buNone/>
            </a:pPr>
            <a:endParaRPr lang="en-US" altLang="zh-CN" sz="40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ctr">
              <a:buClr>
                <a:srgbClr val="A53010"/>
              </a:buClr>
              <a:buNone/>
            </a:pPr>
            <a:endParaRPr lang="en-US" altLang="zh-CN" sz="4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ctr">
              <a:buClr>
                <a:srgbClr val="A53010"/>
              </a:buClr>
              <a:buNone/>
            </a:pPr>
            <a:r>
              <a:rPr lang="zh-CN" altLang="en-US" sz="4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三、</a:t>
            </a:r>
            <a:r>
              <a:rPr lang="zh-CN" altLang="en-US" sz="4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数据</a:t>
            </a:r>
            <a:r>
              <a:rPr lang="zh-CN" altLang="en-US" sz="4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分析</a:t>
            </a:r>
            <a:r>
              <a:rPr lang="x-none" altLang="zh-CN" sz="4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类型</a:t>
            </a:r>
            <a:endParaRPr kumimoji="1" lang="x-none" altLang="zh-C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（一）描述统计</a:t>
            </a:r>
            <a:r>
              <a:rPr lang="en-US" altLang="zh-CN" dirty="0" smtClean="0"/>
              <a:t> (descriptive statistics)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对样本统计量的描述</a:t>
            </a:r>
            <a:endParaRPr lang="en-US" altLang="zh-CN" sz="3200" dirty="0" smtClean="0"/>
          </a:p>
          <a:p>
            <a:endParaRPr lang="en-US" sz="3200" dirty="0" smtClean="0"/>
          </a:p>
          <a:p>
            <a:r>
              <a:rPr lang="zh-CN" altLang="en-US" sz="3200" dirty="0" smtClean="0"/>
              <a:t>平均数（</a:t>
            </a:r>
            <a:r>
              <a:rPr lang="en-US" altLang="zh-CN" sz="3200" i="1" dirty="0" smtClean="0"/>
              <a:t>M</a:t>
            </a:r>
            <a:r>
              <a:rPr lang="zh-CN" altLang="en-US" sz="3200" dirty="0" smtClean="0"/>
              <a:t>），标准差（</a:t>
            </a:r>
            <a:r>
              <a:rPr lang="en-US" altLang="zh-CN" sz="3200" i="1" dirty="0" smtClean="0"/>
              <a:t>SD</a:t>
            </a:r>
            <a:r>
              <a:rPr lang="zh-CN" altLang="en-US" sz="3200" dirty="0" smtClean="0"/>
              <a:t>），百分比，频数，百分等级，数值分布情况，相关系数，效应量等</a:t>
            </a:r>
            <a:endParaRPr lang="en-US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（二）推断统计（</a:t>
            </a:r>
            <a:r>
              <a:rPr lang="en-US" altLang="zh-CN" dirty="0" smtClean="0"/>
              <a:t>inferential statistics</a:t>
            </a:r>
            <a:r>
              <a:rPr lang="zh-CN" altLang="en-US" dirty="0" smtClean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315200" cy="4419600"/>
          </a:xfrm>
        </p:spPr>
        <p:txBody>
          <a:bodyPr>
            <a:noAutofit/>
          </a:bodyPr>
          <a:lstStyle/>
          <a:p>
            <a:r>
              <a:rPr lang="zh-CN" altLang="en-US" sz="2400" dirty="0" smtClean="0"/>
              <a:t>基于样本统计量对总体参数进行估计，涉及显著性检验。</a:t>
            </a:r>
            <a:endParaRPr lang="en-US" altLang="zh-CN" sz="2400" dirty="0" smtClean="0"/>
          </a:p>
          <a:p>
            <a:endParaRPr lang="en-US" sz="2400" dirty="0" smtClean="0"/>
          </a:p>
          <a:p>
            <a:r>
              <a:rPr lang="zh-CN" altLang="en-US" sz="2400" dirty="0" smtClean="0"/>
              <a:t>常用假设检验的方法</a:t>
            </a:r>
            <a:endParaRPr lang="en-US" altLang="zh-CN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altLang="zh-CN" sz="2400" dirty="0" smtClean="0"/>
              <a:t>H</a:t>
            </a:r>
            <a:r>
              <a:rPr lang="en-US" altLang="zh-CN" sz="2400" baseline="-25000" dirty="0" smtClean="0"/>
              <a:t>0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Null Hypothesis</a:t>
            </a:r>
            <a:r>
              <a:rPr lang="zh-CN" altLang="en-US" sz="2400" dirty="0" smtClean="0"/>
              <a:t>）：虚无假设 （无关联，无差别，无效应等）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altLang="zh-CN" sz="2400" dirty="0" smtClean="0"/>
              <a:t>H</a:t>
            </a:r>
            <a:r>
              <a:rPr lang="en-US" altLang="zh-CN" sz="2400" baseline="-25000" dirty="0" smtClean="0"/>
              <a:t>1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Alternative Hypothesis</a:t>
            </a:r>
            <a:r>
              <a:rPr lang="zh-CN" altLang="en-US" sz="2400" dirty="0" smtClean="0"/>
              <a:t>）：备择假设（有关联，有差别，有效应等）</a:t>
            </a: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假设检验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例如</a:t>
            </a:r>
            <a:endParaRPr lang="en-US" altLang="zh-CN" sz="3200" dirty="0" smtClean="0"/>
          </a:p>
          <a:p>
            <a:pPr>
              <a:buNone/>
            </a:pPr>
            <a:r>
              <a:rPr lang="en-US" sz="3200" dirty="0" smtClean="0"/>
              <a:t>H</a:t>
            </a:r>
            <a:r>
              <a:rPr lang="en-US" altLang="zh-CN" sz="3200" baseline="-25000" dirty="0" smtClean="0"/>
              <a:t>0</a:t>
            </a:r>
            <a:r>
              <a:rPr lang="en-US" sz="3200" dirty="0" smtClean="0"/>
              <a:t>: </a:t>
            </a:r>
            <a:r>
              <a:rPr lang="en-US" sz="3200" i="1" dirty="0" smtClean="0"/>
              <a:t>M</a:t>
            </a:r>
            <a:r>
              <a:rPr lang="en-US" altLang="zh-CN" sz="3200" baseline="-25000" dirty="0" smtClean="0"/>
              <a:t>1</a:t>
            </a:r>
            <a:r>
              <a:rPr lang="en-US" sz="3200" dirty="0" smtClean="0"/>
              <a:t> = </a:t>
            </a:r>
            <a:r>
              <a:rPr lang="en-US" sz="3200" i="1" dirty="0" smtClean="0"/>
              <a:t>M</a:t>
            </a:r>
            <a:r>
              <a:rPr lang="en-US" altLang="zh-CN" sz="3200" baseline="-25000" dirty="0" smtClean="0"/>
              <a:t>2</a:t>
            </a:r>
            <a:endParaRPr lang="en-US" altLang="zh-CN" sz="3200" baseline="-25000" dirty="0" smtClean="0"/>
          </a:p>
          <a:p>
            <a:pPr>
              <a:buNone/>
            </a:pPr>
            <a:r>
              <a:rPr lang="en-US" sz="3200" dirty="0" smtClean="0"/>
              <a:t>H</a:t>
            </a:r>
            <a:r>
              <a:rPr lang="en-US" altLang="zh-CN" sz="3200" baseline="-25000" dirty="0" smtClean="0"/>
              <a:t>1</a:t>
            </a:r>
            <a:r>
              <a:rPr lang="en-US" sz="3200" dirty="0" smtClean="0"/>
              <a:t>: </a:t>
            </a:r>
            <a:r>
              <a:rPr lang="en-US" sz="3200" i="1" dirty="0" smtClean="0"/>
              <a:t>M</a:t>
            </a:r>
            <a:r>
              <a:rPr lang="en-US" altLang="zh-CN" sz="3200" baseline="-25000" dirty="0" smtClean="0"/>
              <a:t>1</a:t>
            </a:r>
            <a:r>
              <a:rPr lang="en-US" sz="3200" dirty="0" smtClean="0"/>
              <a:t> ≠ </a:t>
            </a:r>
            <a:r>
              <a:rPr lang="en-US" sz="3200" i="1" dirty="0" smtClean="0"/>
              <a:t>M</a:t>
            </a:r>
            <a:r>
              <a:rPr lang="en-US" altLang="zh-CN" sz="3200" baseline="-25000" dirty="0" smtClean="0"/>
              <a:t>2</a:t>
            </a:r>
            <a:endParaRPr lang="en-US" altLang="zh-CN" sz="3200" baseline="-25000" dirty="0" smtClean="0"/>
          </a:p>
          <a:p>
            <a:pPr>
              <a:buNone/>
            </a:pPr>
            <a:endParaRPr lang="en-US" altLang="zh-CN" sz="3200" dirty="0" smtClean="0"/>
          </a:p>
          <a:p>
            <a:r>
              <a:rPr lang="zh-CN" altLang="en-US" sz="3200" dirty="0" smtClean="0"/>
              <a:t>通常，我们的研究假设是</a:t>
            </a:r>
            <a:r>
              <a:rPr lang="en-US" sz="3200" dirty="0" smtClean="0"/>
              <a:t>H</a:t>
            </a:r>
            <a:r>
              <a:rPr lang="en-US" altLang="zh-CN" sz="3200" baseline="-25000" dirty="0" smtClean="0"/>
              <a:t>1</a:t>
            </a:r>
            <a:r>
              <a:rPr lang="zh-CN" altLang="en-US" sz="3200" dirty="0" smtClean="0"/>
              <a:t>。也就是说，我们通常希望拒绝虚无假设。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endParaRPr lang="en-US" altLang="zh-CN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统计显著性（</a:t>
            </a:r>
            <a:r>
              <a:rPr lang="en-US" altLang="zh-CN" dirty="0" smtClean="0"/>
              <a:t>statistical significance</a:t>
            </a:r>
            <a:r>
              <a:rPr lang="zh-CN" altLang="en-US" dirty="0" smtClean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267200"/>
          </a:xfrm>
        </p:spPr>
        <p:txBody>
          <a:bodyPr>
            <a:noAutofit/>
          </a:bodyPr>
          <a:lstStyle/>
          <a:p>
            <a:r>
              <a:rPr lang="en-US" altLang="zh-CN" sz="2400" i="1" dirty="0" smtClean="0"/>
              <a:t>p</a:t>
            </a:r>
            <a:r>
              <a:rPr lang="en-US" altLang="zh-CN" sz="2400" dirty="0" smtClean="0"/>
              <a:t>: </a:t>
            </a:r>
            <a:r>
              <a:rPr lang="zh-CN" altLang="en-US" sz="2400" dirty="0" smtClean="0"/>
              <a:t>如果</a:t>
            </a:r>
            <a:r>
              <a:rPr lang="en-US" altLang="zh-CN" sz="2400" dirty="0" smtClean="0"/>
              <a:t>H</a:t>
            </a:r>
            <a:r>
              <a:rPr lang="en-US" altLang="zh-CN" sz="2400" baseline="-25000" dirty="0" smtClean="0"/>
              <a:t>0</a:t>
            </a:r>
            <a:r>
              <a:rPr lang="zh-CN" altLang="en-US" sz="2400" dirty="0" smtClean="0"/>
              <a:t>正确，获得当前样本数据的可能性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 </a:t>
            </a:r>
            <a:r>
              <a:rPr lang="zh-CN" altLang="en-US" sz="2400" dirty="0" smtClean="0"/>
              <a:t>通常</a:t>
            </a:r>
            <a:r>
              <a:rPr lang="en-US" altLang="zh-CN" sz="2400" i="1" dirty="0" smtClean="0"/>
              <a:t>p</a:t>
            </a:r>
            <a:r>
              <a:rPr lang="en-US" altLang="zh-CN" sz="2400" dirty="0" smtClean="0"/>
              <a:t> &lt; .05 </a:t>
            </a:r>
            <a:r>
              <a:rPr lang="zh-CN" altLang="en-US" sz="2400" dirty="0" smtClean="0"/>
              <a:t>时拒绝</a:t>
            </a:r>
            <a:r>
              <a:rPr lang="en-US" altLang="zh-CN" sz="2400" dirty="0" smtClean="0"/>
              <a:t>H</a:t>
            </a:r>
            <a:r>
              <a:rPr lang="en-US" altLang="zh-CN" sz="2400" baseline="-25000" dirty="0" smtClean="0"/>
              <a:t>0</a:t>
            </a:r>
            <a:r>
              <a:rPr lang="en-US" altLang="zh-CN" sz="2400" dirty="0" smtClean="0"/>
              <a:t> </a:t>
            </a:r>
            <a:endParaRPr lang="en-US" altLang="zh-CN" sz="2400" dirty="0" smtClean="0"/>
          </a:p>
          <a:p>
            <a:endParaRPr lang="en-US" sz="2400" dirty="0" smtClean="0"/>
          </a:p>
          <a:p>
            <a:r>
              <a:rPr lang="zh-CN" altLang="en-US" sz="2400" dirty="0" smtClean="0"/>
              <a:t>有些研究者对</a:t>
            </a:r>
            <a:r>
              <a:rPr lang="en-US" altLang="zh-CN" sz="2400" i="1" dirty="0" smtClean="0"/>
              <a:t>p</a:t>
            </a:r>
            <a:r>
              <a:rPr lang="en-US" altLang="zh-CN" sz="2400" dirty="0" smtClean="0"/>
              <a:t> &lt; .05, </a:t>
            </a:r>
            <a:r>
              <a:rPr lang="en-US" altLang="zh-CN" sz="2400" i="1" dirty="0" smtClean="0"/>
              <a:t>p</a:t>
            </a:r>
            <a:r>
              <a:rPr lang="en-US" altLang="zh-CN" sz="2400" dirty="0" smtClean="0"/>
              <a:t> &lt; .01, </a:t>
            </a:r>
            <a:r>
              <a:rPr lang="en-US" altLang="zh-CN" sz="2400" i="1" dirty="0" smtClean="0"/>
              <a:t>p</a:t>
            </a:r>
            <a:r>
              <a:rPr lang="en-US" altLang="zh-CN" sz="2400" dirty="0" smtClean="0"/>
              <a:t> &lt; .001</a:t>
            </a:r>
            <a:r>
              <a:rPr lang="zh-CN" altLang="en-US" sz="2400" dirty="0" smtClean="0"/>
              <a:t>进行区分，以此显示不同程序的统计显著性，有些反对做区分。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实际显著性（</a:t>
            </a:r>
            <a:r>
              <a:rPr lang="en-US" altLang="zh-CN" dirty="0" smtClean="0"/>
              <a:t>practical significance</a:t>
            </a:r>
            <a:r>
              <a:rPr lang="zh-CN" altLang="en-US" dirty="0" smtClean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样本大小对统计显著性有很大影响</a:t>
            </a:r>
            <a:endParaRPr lang="en-US" altLang="zh-CN" sz="2800" dirty="0" smtClean="0"/>
          </a:p>
          <a:p>
            <a:endParaRPr lang="en-US" sz="2800" dirty="0" smtClean="0"/>
          </a:p>
          <a:p>
            <a:r>
              <a:rPr lang="zh-CN" altLang="en-US" sz="2800" dirty="0" smtClean="0"/>
              <a:t>统计学上的显著不一定有很大实际意义</a:t>
            </a:r>
            <a:endParaRPr lang="en-US" altLang="zh-CN" sz="2800" dirty="0" smtClean="0"/>
          </a:p>
          <a:p>
            <a:endParaRPr lang="en-US" sz="2800" dirty="0" smtClean="0"/>
          </a:p>
          <a:p>
            <a:r>
              <a:rPr lang="zh-CN" altLang="en-US" sz="2800" dirty="0" smtClean="0"/>
              <a:t>效应量（</a:t>
            </a:r>
            <a:r>
              <a:rPr lang="en-US" altLang="zh-CN" sz="2800" dirty="0" smtClean="0"/>
              <a:t>effect size</a:t>
            </a:r>
            <a:r>
              <a:rPr lang="zh-CN" altLang="en-US" sz="2800" dirty="0" smtClean="0"/>
              <a:t>）和置信区间可以作为统计显著性很好的补充数据</a:t>
            </a: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（三）一些常见的推断统计方法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400" dirty="0" smtClean="0"/>
              <a:t>卡方检验（</a:t>
            </a:r>
            <a:r>
              <a:rPr lang="el-GR" altLang="zh-CN" sz="2400" dirty="0" smtClean="0">
                <a:latin typeface="Times New Roman" charset="0"/>
                <a:cs typeface="Times New Roman" charset="0"/>
              </a:rPr>
              <a:t>χ</a:t>
            </a:r>
            <a:r>
              <a:rPr lang="en-US" altLang="zh-CN" sz="2400" baseline="30000" dirty="0" smtClean="0">
                <a:latin typeface="Times New Roman" charset="0"/>
                <a:cs typeface="Times New Roman" charset="0"/>
              </a:rPr>
              <a:t>2</a:t>
            </a:r>
            <a:r>
              <a:rPr lang="en-US" altLang="zh-CN" sz="2400" dirty="0" smtClean="0">
                <a:latin typeface="Times New Roman" charset="0"/>
                <a:cs typeface="Times New Roman" charset="0"/>
              </a:rPr>
              <a:t> test</a:t>
            </a:r>
            <a:r>
              <a:rPr lang="zh-CN" altLang="en-US" sz="2400" dirty="0" smtClean="0">
                <a:latin typeface="Times New Roman" charset="0"/>
              </a:rPr>
              <a:t>）：两个类别变量</a:t>
            </a:r>
            <a:r>
              <a:rPr lang="en-US" altLang="zh-CN" sz="2400" dirty="0" smtClean="0">
                <a:latin typeface="Times New Roman" charset="0"/>
              </a:rPr>
              <a:t> </a:t>
            </a:r>
            <a:r>
              <a:rPr lang="zh-CN" altLang="en-US" sz="2400" dirty="0" smtClean="0">
                <a:latin typeface="Times New Roman" charset="0"/>
              </a:rPr>
              <a:t>之间是否显著相关</a:t>
            </a:r>
            <a:endParaRPr lang="en-US" altLang="zh-CN" sz="2400" dirty="0" smtClean="0">
              <a:latin typeface="Times New Roman" charset="0"/>
            </a:endParaRPr>
          </a:p>
          <a:p>
            <a:r>
              <a:rPr lang="zh-CN" altLang="en-US" sz="2400" dirty="0" smtClean="0">
                <a:latin typeface="Times New Roman" charset="0"/>
              </a:rPr>
              <a:t>皮尔逊相关（</a:t>
            </a:r>
            <a:r>
              <a:rPr lang="en-US" altLang="zh-CN" sz="2400" dirty="0" smtClean="0">
                <a:latin typeface="Times New Roman" charset="0"/>
              </a:rPr>
              <a:t>Pearson correlation</a:t>
            </a:r>
            <a:r>
              <a:rPr lang="zh-CN" altLang="en-US" sz="2400" dirty="0" smtClean="0">
                <a:latin typeface="Times New Roman" charset="0"/>
              </a:rPr>
              <a:t>）：两个连续变量之间是否显著相关</a:t>
            </a:r>
            <a:endParaRPr lang="en-US" altLang="zh-CN" sz="2400" dirty="0" smtClean="0">
              <a:latin typeface="Times New Roman" charset="0"/>
            </a:endParaRPr>
          </a:p>
          <a:p>
            <a:r>
              <a:rPr lang="en-US" sz="2400" dirty="0" smtClean="0">
                <a:latin typeface="Times New Roman" charset="0"/>
              </a:rPr>
              <a:t>t</a:t>
            </a:r>
            <a:r>
              <a:rPr lang="zh-CN" altLang="en-US" sz="2400" dirty="0" smtClean="0">
                <a:latin typeface="Times New Roman" charset="0"/>
              </a:rPr>
              <a:t>检验：两个小组的平均数是否有显著性差异</a:t>
            </a:r>
            <a:endParaRPr lang="en-US" altLang="zh-CN" sz="2400" dirty="0" smtClean="0">
              <a:latin typeface="Times New Roman" charset="0"/>
            </a:endParaRPr>
          </a:p>
          <a:p>
            <a:r>
              <a:rPr lang="en-US" sz="2400" dirty="0" smtClean="0">
                <a:latin typeface="Times New Roman" charset="0"/>
              </a:rPr>
              <a:t>F</a:t>
            </a:r>
            <a:r>
              <a:rPr lang="zh-CN" altLang="en-US" sz="2400" dirty="0" smtClean="0">
                <a:latin typeface="Times New Roman" charset="0"/>
              </a:rPr>
              <a:t>检验（方差分析）：三个或以上小组的平均数是否有显著性差异</a:t>
            </a:r>
            <a:endParaRPr lang="en-US" altLang="zh-CN" sz="2400" dirty="0" smtClean="0">
              <a:latin typeface="Times New Roman" charset="0"/>
            </a:endParaRPr>
          </a:p>
          <a:p>
            <a:r>
              <a:rPr lang="zh-CN" altLang="en-US" sz="2400" dirty="0" smtClean="0">
                <a:latin typeface="Times New Roman" charset="0"/>
              </a:rPr>
              <a:t>回归分析（</a:t>
            </a:r>
            <a:r>
              <a:rPr lang="en-US" altLang="zh-CN" sz="2400" dirty="0" smtClean="0">
                <a:latin typeface="Times New Roman" charset="0"/>
              </a:rPr>
              <a:t>regression</a:t>
            </a:r>
            <a:r>
              <a:rPr lang="zh-CN" altLang="en-US" sz="2400" dirty="0" smtClean="0">
                <a:latin typeface="Times New Roman" charset="0"/>
              </a:rPr>
              <a:t>）：一个或多个自变量对因变量的影响</a:t>
            </a:r>
            <a:endParaRPr lang="en-US" altLang="zh-CN" sz="2400" dirty="0" smtClean="0">
              <a:latin typeface="Times New Roman" charset="0"/>
            </a:endParaRP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第一讲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研究问题和变量</a:t>
            </a:r>
            <a:endParaRPr lang="en-US" altLang="zh-CN" sz="3200" dirty="0" smtClean="0"/>
          </a:p>
          <a:p>
            <a:r>
              <a:rPr lang="zh-CN" altLang="en-US" sz="3200" dirty="0" smtClean="0"/>
              <a:t>数据分析流程</a:t>
            </a:r>
            <a:endParaRPr lang="en-US" altLang="zh-CN" sz="3200" dirty="0" smtClean="0"/>
          </a:p>
          <a:p>
            <a:r>
              <a:rPr lang="zh-CN" altLang="en-US" sz="3200" dirty="0" smtClean="0"/>
              <a:t>数据分析</a:t>
            </a:r>
            <a:r>
              <a:rPr lang="x-none" altLang="zh-CN" sz="3200" dirty="0" smtClean="0"/>
              <a:t>类型</a:t>
            </a:r>
            <a:endParaRPr lang="x-none" altLang="zh-CN" sz="3200" dirty="0" smtClean="0"/>
          </a:p>
          <a:p>
            <a:r>
              <a:rPr lang="zh-CN" altLang="en-US" sz="3200" dirty="0" smtClean="0"/>
              <a:t>数据分析软件</a:t>
            </a:r>
            <a:endParaRPr lang="en-US" altLang="zh-CN" sz="3200" dirty="0" smtClean="0"/>
          </a:p>
          <a:p>
            <a:r>
              <a:rPr lang="zh-CN" altLang="en-US" sz="3200" dirty="0" smtClean="0"/>
              <a:t>数据录入或导入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endParaRPr lang="en-US" altLang="zh-CN" sz="3200" dirty="0" smtClean="0"/>
          </a:p>
          <a:p>
            <a:endParaRPr 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（四）一些高级统计方法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>
                <a:latin typeface="Times New Roman" charset="0"/>
              </a:rPr>
              <a:t>探索性和验证性因素分析（</a:t>
            </a:r>
            <a:r>
              <a:rPr lang="en-US" altLang="zh-CN" sz="2800" dirty="0" smtClean="0">
                <a:latin typeface="Times New Roman" charset="0"/>
              </a:rPr>
              <a:t>exploratory and confirmatory factor analysis</a:t>
            </a:r>
            <a:r>
              <a:rPr lang="zh-CN" altLang="en-US" sz="2800" dirty="0" smtClean="0">
                <a:latin typeface="Times New Roman" charset="0"/>
              </a:rPr>
              <a:t>）</a:t>
            </a:r>
            <a:endParaRPr lang="en-US" altLang="zh-CN" sz="2800" dirty="0" smtClean="0">
              <a:latin typeface="Times New Roman" charset="0"/>
            </a:endParaRPr>
          </a:p>
          <a:p>
            <a:r>
              <a:rPr lang="zh-CN" altLang="en-US" sz="2800" dirty="0" smtClean="0">
                <a:latin typeface="Times New Roman" charset="0"/>
              </a:rPr>
              <a:t>中间变量与调节变量 （</a:t>
            </a:r>
            <a:r>
              <a:rPr lang="en-US" altLang="zh-CN" sz="2800" dirty="0" smtClean="0">
                <a:latin typeface="Times New Roman" charset="0"/>
              </a:rPr>
              <a:t>mediation &amp; moderation</a:t>
            </a:r>
            <a:r>
              <a:rPr lang="zh-CN" altLang="en-US" sz="2800" dirty="0" smtClean="0">
                <a:latin typeface="Times New Roman" charset="0"/>
              </a:rPr>
              <a:t>）</a:t>
            </a:r>
            <a:endParaRPr lang="en-US" altLang="zh-CN" sz="2800" dirty="0" smtClean="0">
              <a:latin typeface="Times New Roman" charset="0"/>
            </a:endParaRPr>
          </a:p>
          <a:p>
            <a:r>
              <a:rPr lang="zh-CN" altLang="en-US" sz="2800" dirty="0" smtClean="0">
                <a:latin typeface="Times New Roman" charset="0"/>
              </a:rPr>
              <a:t>结构方程模型（</a:t>
            </a:r>
            <a:r>
              <a:rPr lang="en-US" altLang="zh-CN" sz="2800" dirty="0" smtClean="0">
                <a:latin typeface="Times New Roman" charset="0"/>
              </a:rPr>
              <a:t>structural equation modeling</a:t>
            </a:r>
            <a:r>
              <a:rPr lang="zh-CN" altLang="en-US" sz="2800" dirty="0" smtClean="0">
                <a:latin typeface="Times New Roman" charset="0"/>
              </a:rPr>
              <a:t>）</a:t>
            </a:r>
            <a:endParaRPr lang="en-US" altLang="zh-CN" sz="2800" dirty="0" smtClean="0">
              <a:latin typeface="Times New Roman" charset="0"/>
            </a:endParaRPr>
          </a:p>
          <a:p>
            <a:r>
              <a:rPr lang="zh-CN" altLang="en-US" sz="2800" dirty="0" smtClean="0">
                <a:latin typeface="Times New Roman" charset="0"/>
              </a:rPr>
              <a:t>多层模型（</a:t>
            </a:r>
            <a:r>
              <a:rPr lang="en-US" altLang="zh-CN" sz="2800" dirty="0" smtClean="0">
                <a:latin typeface="Times New Roman" charset="0"/>
              </a:rPr>
              <a:t>multi-level modeling</a:t>
            </a:r>
            <a:r>
              <a:rPr lang="zh-CN" altLang="en-US" sz="2800" dirty="0" smtClean="0">
                <a:latin typeface="Times New Roman" charset="0"/>
              </a:rPr>
              <a:t>）</a:t>
            </a:r>
            <a:endParaRPr lang="en-US" altLang="zh-CN" sz="2800" dirty="0" smtClean="0">
              <a:latin typeface="Times New Roman" charset="0"/>
            </a:endParaRPr>
          </a:p>
          <a:p>
            <a:r>
              <a:rPr lang="zh-CN" altLang="en-US" sz="2800" dirty="0" smtClean="0">
                <a:latin typeface="Times New Roman" charset="0"/>
              </a:rPr>
              <a:t>成长曲线分析（</a:t>
            </a:r>
            <a:r>
              <a:rPr lang="en-US" altLang="zh-CN" sz="2800" dirty="0" smtClean="0">
                <a:latin typeface="Times New Roman" charset="0"/>
              </a:rPr>
              <a:t>growth curve modeling</a:t>
            </a:r>
            <a:r>
              <a:rPr lang="zh-CN" altLang="en-US" sz="2800" dirty="0" smtClean="0">
                <a:latin typeface="Times New Roman" charset="0"/>
              </a:rPr>
              <a:t>）</a:t>
            </a:r>
            <a:endParaRPr lang="en-US" altLang="zh-CN" sz="2800" dirty="0" smtClean="0">
              <a:latin typeface="Times New Roman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Clr>
                <a:srgbClr val="A53010"/>
              </a:buClr>
              <a:buNone/>
            </a:pPr>
            <a:endParaRPr lang="en-US" altLang="zh-CN" sz="40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ctr">
              <a:buClr>
                <a:srgbClr val="A53010"/>
              </a:buClr>
              <a:buNone/>
            </a:pPr>
            <a:endParaRPr lang="en-US" altLang="zh-CN" sz="4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ctr">
              <a:buClr>
                <a:srgbClr val="A53010"/>
              </a:buClr>
              <a:buNone/>
            </a:pPr>
            <a:r>
              <a:rPr lang="zh-CN" altLang="en-US" sz="4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四、统计分析软件</a:t>
            </a:r>
            <a:endParaRPr kumimoji="1"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286000"/>
            <a:ext cx="6591985" cy="4419600"/>
          </a:xfrm>
        </p:spPr>
        <p:txBody>
          <a:bodyPr>
            <a:noAutofit/>
          </a:bodyPr>
          <a:lstStyle/>
          <a:p>
            <a:r>
              <a:rPr lang="zh-CN" altLang="en-US" sz="2000" dirty="0" smtClean="0"/>
              <a:t>商业专有软件：</a:t>
            </a:r>
            <a:r>
              <a:rPr lang="en-US" sz="2000" dirty="0" smtClean="0"/>
              <a:t> </a:t>
            </a:r>
            <a:r>
              <a:rPr lang="en-US" altLang="zh-CN" sz="2000" dirty="0" smtClean="0"/>
              <a:t>MS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Excel,</a:t>
            </a:r>
            <a:r>
              <a:rPr lang="zh-CN" altLang="en-US" sz="2000" dirty="0" smtClean="0"/>
              <a:t> </a:t>
            </a:r>
            <a:r>
              <a:rPr lang="en-US" sz="2000" dirty="0" smtClean="0"/>
              <a:t>IBM SPSS, SAS, </a:t>
            </a:r>
            <a:r>
              <a:rPr lang="en-US" altLang="zh-CN" sz="2000" dirty="0" smtClean="0"/>
              <a:t>STATA,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AMOS</a:t>
            </a:r>
            <a:r>
              <a:rPr lang="en-US" altLang="zh-CN" sz="2000" dirty="0"/>
              <a:t>, </a:t>
            </a:r>
            <a:r>
              <a:rPr lang="en-US" sz="2000" dirty="0" smtClean="0"/>
              <a:t>LISREL, </a:t>
            </a:r>
            <a:r>
              <a:rPr lang="en-US" sz="2000" dirty="0" err="1" smtClean="0"/>
              <a:t>Mplus</a:t>
            </a:r>
            <a:r>
              <a:rPr lang="zh-CN" altLang="en-US" sz="2000" dirty="0" smtClean="0"/>
              <a:t>等</a:t>
            </a:r>
            <a:endParaRPr lang="en-US" altLang="zh-CN" sz="2000" dirty="0" smtClean="0"/>
          </a:p>
          <a:p>
            <a:r>
              <a:rPr lang="zh-CN" altLang="en-US" sz="2000" dirty="0" smtClean="0"/>
              <a:t>免费开源软件：</a:t>
            </a:r>
            <a:r>
              <a:rPr lang="en-US" altLang="zh-CN" sz="2000" dirty="0" smtClean="0"/>
              <a:t>R</a:t>
            </a:r>
            <a:r>
              <a:rPr lang="zh-CN" altLang="en-US" sz="2000" dirty="0"/>
              <a:t>，</a:t>
            </a:r>
            <a:r>
              <a:rPr lang="en-US" altLang="zh-CN" sz="2000" dirty="0" smtClean="0"/>
              <a:t>GNU PSPP</a:t>
            </a:r>
            <a:r>
              <a:rPr lang="zh-CN" altLang="en-US" sz="2000" dirty="0" smtClean="0"/>
              <a:t>等</a:t>
            </a:r>
            <a:endParaRPr lang="en-US" altLang="zh-CN" sz="2000" dirty="0" smtClean="0"/>
          </a:p>
          <a:p>
            <a:r>
              <a:rPr lang="zh-CN" altLang="en-US" sz="2000" dirty="0" smtClean="0"/>
              <a:t>更多免费统计软件</a:t>
            </a:r>
            <a:r>
              <a:rPr lang="x-none" altLang="zh-CN" sz="2000" dirty="0" smtClean="0"/>
              <a:t>可参考</a:t>
            </a:r>
            <a:r>
              <a:rPr lang="en-US" sz="2000" dirty="0" smtClean="0">
                <a:hlinkClick r:id="rId1"/>
              </a:rPr>
              <a:t>http://statpages.org/javasta2.html</a:t>
            </a:r>
            <a:endParaRPr lang="en-US" sz="2000" dirty="0" smtClean="0"/>
          </a:p>
          <a:p>
            <a:r>
              <a:rPr lang="zh-CN" altLang="en-US" sz="2000" dirty="0" smtClean="0"/>
              <a:t>专有统计软件往往界面精美、操作方便、功能丰富，但价格昂贵使用限制多。自由开源软件一般可以免费获得并且自由使用，有些软件功能和界面比较简单，但有些软件功能甚至超越商业软件（比如</a:t>
            </a:r>
            <a:r>
              <a:rPr lang="en-US" altLang="zh-CN" sz="2000" dirty="0" smtClean="0"/>
              <a:t>R</a:t>
            </a:r>
            <a:r>
              <a:rPr lang="zh-CN" altLang="en-US" sz="2000" dirty="0" smtClean="0"/>
              <a:t>软件）。</a:t>
            </a:r>
            <a:endParaRPr lang="en-US" altLang="zh-CN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（一）</a:t>
            </a:r>
            <a:r>
              <a:rPr lang="zh-CN" altLang="zh-CN" dirty="0" smtClean="0"/>
              <a:t>统计</a:t>
            </a:r>
            <a:r>
              <a:rPr lang="zh-CN" altLang="zh-CN" dirty="0"/>
              <a:t>软件SPSS</a:t>
            </a:r>
          </a:p>
        </p:txBody>
      </p:sp>
      <p:sp>
        <p:nvSpPr>
          <p:cNvPr id="24582" name="内容占位符 2"/>
          <p:cNvSpPr>
            <a:spLocks noGrp="1" noChangeArrowheads="1"/>
          </p:cNvSpPr>
          <p:nvPr>
            <p:ph idx="4294967295"/>
          </p:nvPr>
        </p:nvSpPr>
        <p:spPr>
          <a:xfrm>
            <a:off x="738188" y="1981200"/>
            <a:ext cx="8405812" cy="35814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zh-CN" sz="2400" dirty="0"/>
              <a:t>可能是社会科学领域中最知名的专业统计软件</a:t>
            </a:r>
            <a:endParaRPr lang="zh-CN" altLang="zh-CN" sz="2400" dirty="0"/>
          </a:p>
          <a:p>
            <a:pPr eaLnBrk="1" hangingPunct="1"/>
            <a:r>
              <a:rPr lang="zh-CN" altLang="zh-CN" sz="2400" dirty="0"/>
              <a:t>优点：功能强大；操作简单；方便数据管理</a:t>
            </a:r>
            <a:endParaRPr lang="zh-CN" altLang="zh-CN" sz="2400" dirty="0"/>
          </a:p>
          <a:p>
            <a:pPr eaLnBrk="1" hangingPunct="1"/>
            <a:r>
              <a:rPr lang="zh-CN" altLang="zh-CN" sz="2400" dirty="0"/>
              <a:t>缺点：软件占用空间大；限制多；价格高</a:t>
            </a:r>
            <a:endParaRPr lang="zh-CN" altLang="zh-CN" sz="2400" dirty="0"/>
          </a:p>
          <a:p>
            <a:pPr eaLnBrk="1" hangingPunct="1"/>
            <a:r>
              <a:rPr lang="zh-CN" altLang="zh-CN" sz="2400" dirty="0"/>
              <a:t>网址：</a:t>
            </a:r>
            <a:r>
              <a:rPr lang="zh-CN" altLang="zh-CN" sz="2400" dirty="0">
                <a:hlinkClick r:id="rId1"/>
              </a:rPr>
              <a:t>http://www-01.ibm.com/software/analytics/spss/</a:t>
            </a:r>
            <a:endParaRPr lang="zh-CN" altLang="zh-CN" sz="2400" dirty="0"/>
          </a:p>
          <a:p>
            <a:pPr eaLnBrk="1" hangingPunct="1"/>
            <a:r>
              <a:rPr lang="zh-CN" altLang="zh-CN" sz="2400" dirty="0"/>
              <a:t>国内官网：</a:t>
            </a:r>
            <a:r>
              <a:rPr lang="zh-CN" altLang="zh-CN" sz="2400" dirty="0">
                <a:hlinkClick r:id="rId2"/>
              </a:rPr>
              <a:t>http://www.spss.com.cn/</a:t>
            </a:r>
            <a:endParaRPr lang="zh-CN" altLang="zh-C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（二）</a:t>
            </a:r>
            <a:r>
              <a:rPr lang="en-US" altLang="zh-CN" dirty="0" smtClean="0"/>
              <a:t>R</a:t>
            </a:r>
            <a:r>
              <a:rPr lang="zh-CN" altLang="en-US" dirty="0" smtClean="0"/>
              <a:t>软件</a:t>
            </a:r>
            <a:endParaRPr lang="zh-CN" altLang="zh-CN" dirty="0"/>
          </a:p>
        </p:txBody>
      </p:sp>
      <p:sp>
        <p:nvSpPr>
          <p:cNvPr id="25606" name="内容占位符 2"/>
          <p:cNvSpPr>
            <a:spLocks noGrp="1" noChangeArrowheads="1"/>
          </p:cNvSpPr>
          <p:nvPr>
            <p:ph idx="4294967295"/>
          </p:nvPr>
        </p:nvSpPr>
        <p:spPr>
          <a:xfrm>
            <a:off x="1152524" y="1600200"/>
            <a:ext cx="7381875" cy="4343400"/>
          </a:xfrm>
        </p:spPr>
        <p:txBody>
          <a:bodyPr/>
          <a:lstStyle/>
          <a:p>
            <a:pPr eaLnBrk="1" hangingPunct="1"/>
            <a:r>
              <a:rPr lang="en-US" altLang="zh-CN" sz="2400" dirty="0" smtClean="0"/>
              <a:t>R</a:t>
            </a:r>
            <a:r>
              <a:rPr lang="zh-CN" altLang="zh-CN" sz="2400" dirty="0" smtClean="0"/>
              <a:t>被</a:t>
            </a:r>
            <a:r>
              <a:rPr lang="zh-CN" altLang="zh-CN" sz="2400" dirty="0"/>
              <a:t>很多人认为是最强大、最灵活、最专业的统计软件，而且它是开源软件，意味着可以免费获得、自由使用！</a:t>
            </a:r>
            <a:endParaRPr lang="zh-CN" altLang="zh-CN" sz="2400" dirty="0"/>
          </a:p>
          <a:p>
            <a:pPr eaLnBrk="1" hangingPunct="1"/>
            <a:r>
              <a:rPr lang="zh-CN" altLang="zh-CN" sz="2400" dirty="0"/>
              <a:t>但是，R没有简单的菜单式操作界面，需要学习一门新的语言，入门需要花一定时间和精力，但一旦熟悉了也许就会爱上它！</a:t>
            </a:r>
            <a:endParaRPr lang="zh-CN" altLang="zh-CN" sz="2400" dirty="0"/>
          </a:p>
          <a:p>
            <a:pPr eaLnBrk="1" hangingPunct="1"/>
            <a:r>
              <a:rPr lang="zh-CN" altLang="zh-CN" sz="2400" dirty="0"/>
              <a:t>网址：</a:t>
            </a:r>
            <a:r>
              <a:rPr lang="zh-CN" altLang="zh-CN" sz="2400" dirty="0">
                <a:hlinkClick r:id="rId1"/>
              </a:rPr>
              <a:t>https://www.r-project.org/</a:t>
            </a:r>
            <a:endParaRPr lang="zh-CN" altLang="zh-CN" sz="2400" dirty="0"/>
          </a:p>
          <a:p>
            <a:pPr eaLnBrk="1" hangingPunct="1"/>
            <a:endParaRPr lang="zh-CN" altLang="zh-C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（三）</a:t>
            </a:r>
            <a:r>
              <a:rPr lang="en-US" altLang="zh-CN" dirty="0" smtClean="0"/>
              <a:t>GNU</a:t>
            </a:r>
            <a:r>
              <a:rPr lang="zh-CN" altLang="en-US" dirty="0" smtClean="0"/>
              <a:t> </a:t>
            </a:r>
            <a:r>
              <a:rPr lang="en-US" altLang="zh-CN" dirty="0" smtClean="0"/>
              <a:t>PSPP</a:t>
            </a:r>
            <a:r>
              <a:rPr lang="zh-CN" altLang="en-US" dirty="0" smtClean="0"/>
              <a:t>软件</a:t>
            </a:r>
            <a:endParaRPr lang="zh-CN" altLang="zh-CN" dirty="0"/>
          </a:p>
        </p:txBody>
      </p:sp>
      <p:sp>
        <p:nvSpPr>
          <p:cNvPr id="27654" name="内容占位符 2"/>
          <p:cNvSpPr>
            <a:spLocks noGrp="1" noChangeArrowheads="1"/>
          </p:cNvSpPr>
          <p:nvPr>
            <p:ph idx="4294967295"/>
          </p:nvPr>
        </p:nvSpPr>
        <p:spPr>
          <a:xfrm>
            <a:off x="509588" y="1524000"/>
            <a:ext cx="8482012" cy="5029200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PSPP</a:t>
            </a:r>
            <a:r>
              <a:rPr lang="zh-CN" altLang="en-US" sz="2400" dirty="0"/>
              <a:t>软件与</a:t>
            </a:r>
            <a:r>
              <a:rPr lang="en-US" altLang="zh-CN" sz="2400" dirty="0"/>
              <a:t>SPSS</a:t>
            </a:r>
            <a:r>
              <a:rPr lang="zh-CN" altLang="en-US" sz="2400" dirty="0"/>
              <a:t>在数据</a:t>
            </a:r>
            <a:r>
              <a:rPr lang="zh-CN" altLang="en-US" sz="2400" dirty="0" smtClean="0"/>
              <a:t>格式和命</a:t>
            </a:r>
            <a:r>
              <a:rPr lang="zh-CN" altLang="en-US" sz="2400" dirty="0"/>
              <a:t>令语句</a:t>
            </a:r>
            <a:r>
              <a:rPr lang="zh-CN" altLang="en-US" sz="2400" dirty="0" smtClean="0"/>
              <a:t>格式等方面兼容，用户</a:t>
            </a:r>
            <a:r>
              <a:rPr lang="zh-CN" altLang="en-US" sz="2400" dirty="0"/>
              <a:t>图形界面、菜单操作等方面基本一致。</a:t>
            </a:r>
            <a:r>
              <a:rPr lang="zh-CN" altLang="en-US" sz="2400" dirty="0" smtClean="0"/>
              <a:t>目前菜单功能</a:t>
            </a:r>
            <a:r>
              <a:rPr lang="zh-CN" altLang="en-US" sz="2400" dirty="0"/>
              <a:t>比</a:t>
            </a:r>
            <a:r>
              <a:rPr lang="en-US" altLang="zh-CN" sz="2400" dirty="0"/>
              <a:t>SPSS</a:t>
            </a:r>
            <a:r>
              <a:rPr lang="zh-CN" altLang="en-US" sz="2400" dirty="0"/>
              <a:t>少一些，但对于基本分析够用，而且新的版本在不断加入新功能。其创立的理念与</a:t>
            </a:r>
            <a:r>
              <a:rPr lang="en-US" altLang="zh-CN" sz="2400" dirty="0"/>
              <a:t>SPSS</a:t>
            </a:r>
            <a:r>
              <a:rPr lang="zh-CN" altLang="en-US" sz="2400" dirty="0"/>
              <a:t>完全不同，它基于自由分享传播的理念而创立。容量比</a:t>
            </a:r>
            <a:r>
              <a:rPr lang="en-US" altLang="zh-CN" sz="2400" dirty="0"/>
              <a:t>SPSS</a:t>
            </a:r>
            <a:r>
              <a:rPr lang="zh-CN" altLang="en-US" sz="2400" dirty="0"/>
              <a:t>小很多，安装使用灵活方便是其优势</a:t>
            </a:r>
            <a:r>
              <a:rPr lang="zh-CN" altLang="en-US" sz="2400" dirty="0" smtClean="0"/>
              <a:t>。国内已有人对此软件进行了翻译。</a:t>
            </a:r>
            <a:endParaRPr lang="en-US" altLang="zh-CN" sz="2400" dirty="0"/>
          </a:p>
          <a:p>
            <a:pPr eaLnBrk="1" hangingPunct="1">
              <a:lnSpc>
                <a:spcPct val="80000"/>
              </a:lnSpc>
            </a:pPr>
            <a:r>
              <a:rPr lang="zh-CN" altLang="zh-CN" sz="2400" dirty="0" smtClean="0"/>
              <a:t>官网</a:t>
            </a:r>
            <a:r>
              <a:rPr lang="zh-CN" altLang="zh-CN" sz="2400" dirty="0"/>
              <a:t>： </a:t>
            </a:r>
            <a:r>
              <a:rPr lang="zh-CN" altLang="zh-CN" sz="2400" dirty="0">
                <a:hlinkClick r:id="rId1"/>
              </a:rPr>
              <a:t>http://www.gnu.org/software/pspp/</a:t>
            </a:r>
            <a:endParaRPr lang="zh-CN" altLang="zh-CN" sz="2400" dirty="0"/>
          </a:p>
          <a:p>
            <a:pPr eaLnBrk="1" hangingPunct="1">
              <a:lnSpc>
                <a:spcPct val="80000"/>
              </a:lnSpc>
            </a:pPr>
            <a:r>
              <a:rPr lang="zh-CN" altLang="zh-CN" sz="2400" dirty="0" smtClean="0"/>
              <a:t>Windows</a:t>
            </a:r>
            <a:r>
              <a:rPr lang="zh-CN" altLang="zh-CN" sz="2400" dirty="0"/>
              <a:t>系统下载地址</a:t>
            </a:r>
            <a:r>
              <a:rPr lang="zh-CN" altLang="zh-CN" sz="2400" dirty="0">
                <a:hlinkClick r:id="rId2"/>
              </a:rPr>
              <a:t>https://sourceforge.net/projects/pspp4windows/files/</a:t>
            </a:r>
            <a:r>
              <a:rPr lang="zh-CN" altLang="zh-CN" sz="2400" dirty="0"/>
              <a:t>如果不知道操作系统是32bit还是64bit，下载32bit版本。</a:t>
            </a:r>
            <a:endParaRPr lang="zh-CN" altLang="zh-CN" sz="2400" dirty="0"/>
          </a:p>
          <a:p>
            <a:pPr eaLnBrk="1" hangingPunct="1">
              <a:lnSpc>
                <a:spcPct val="80000"/>
              </a:lnSpc>
            </a:pPr>
            <a:r>
              <a:rPr lang="zh-CN" altLang="zh-CN" sz="2400" dirty="0"/>
              <a:t>Mac系统：</a:t>
            </a:r>
            <a:r>
              <a:rPr lang="zh-CN" altLang="zh-CN" sz="2400" dirty="0">
                <a:hlinkClick r:id="rId3"/>
              </a:rPr>
              <a:t>https://www.macports.org/install.php</a:t>
            </a:r>
            <a:endParaRPr lang="zh-CN" altLang="zh-CN" sz="2400" dirty="0"/>
          </a:p>
          <a:p>
            <a:pPr eaLnBrk="1" hangingPunct="1">
              <a:lnSpc>
                <a:spcPct val="80000"/>
              </a:lnSpc>
            </a:pPr>
            <a:r>
              <a:rPr lang="zh-CN" altLang="zh-CN" sz="2400" dirty="0"/>
              <a:t>Linux系统（例如Ubuntu系统）:见官网</a:t>
            </a:r>
            <a:r>
              <a:rPr lang="zh-CN" altLang="zh-CN" sz="2400" dirty="0" smtClean="0"/>
              <a:t>说明</a:t>
            </a:r>
            <a:r>
              <a:rPr lang="zh-CN" altLang="en-US" sz="2400" dirty="0" smtClean="0"/>
              <a:t>（一般系统自带软件库也可以搜到）</a:t>
            </a:r>
            <a:r>
              <a:rPr lang="zh-CN" altLang="zh-CN" sz="2400" dirty="0" smtClean="0"/>
              <a:t>。</a:t>
            </a:r>
            <a:endParaRPr lang="zh-CN" altLang="zh-CN" sz="2400" dirty="0"/>
          </a:p>
          <a:p>
            <a:pPr eaLnBrk="1" hangingPunct="1">
              <a:lnSpc>
                <a:spcPct val="80000"/>
              </a:lnSpc>
            </a:pPr>
            <a:endParaRPr lang="zh-CN" altLang="zh-C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sp>
        <p:nvSpPr>
          <p:cNvPr id="29702" name="内容占位符 2"/>
          <p:cNvSpPr>
            <a:spLocks noGrp="1" noChangeArrowheads="1"/>
          </p:cNvSpPr>
          <p:nvPr>
            <p:ph idx="4294967295"/>
          </p:nvPr>
        </p:nvSpPr>
        <p:spPr>
          <a:xfrm>
            <a:off x="914400" y="2133600"/>
            <a:ext cx="7429500" cy="4343400"/>
          </a:xfrm>
        </p:spPr>
        <p:txBody>
          <a:bodyPr>
            <a:noAutofit/>
          </a:bodyPr>
          <a:lstStyle/>
          <a:p>
            <a:pPr eaLnBrk="1" hangingPunct="1"/>
            <a:r>
              <a:rPr lang="zh-CN" altLang="zh-CN" sz="2400" dirty="0"/>
              <a:t>注意PSPP的主界面有两个部分：数据</a:t>
            </a:r>
            <a:r>
              <a:rPr lang="zh-CN" altLang="en-US" sz="2400" dirty="0"/>
              <a:t>视图</a:t>
            </a:r>
            <a:r>
              <a:rPr lang="zh-CN" altLang="zh-CN" sz="2400" dirty="0"/>
              <a:t>（Data View）和变量</a:t>
            </a:r>
            <a:r>
              <a:rPr lang="zh-CN" altLang="en-US" sz="2400" dirty="0"/>
              <a:t>视图</a:t>
            </a:r>
            <a:r>
              <a:rPr lang="zh-CN" altLang="zh-CN" sz="2400" dirty="0"/>
              <a:t>（Variable View），别忘了在变量界面设置变量的各种属性，尤其是变量的类别可能对分析有影响。</a:t>
            </a:r>
            <a:endParaRPr lang="zh-CN" altLang="zh-CN" sz="2400" dirty="0"/>
          </a:p>
          <a:p>
            <a:pPr eaLnBrk="1" hangingPunct="1"/>
            <a:r>
              <a:rPr lang="zh-CN" altLang="zh-CN" sz="2400" dirty="0"/>
              <a:t>PSPP还有两个界面，一个是</a:t>
            </a:r>
            <a:r>
              <a:rPr lang="zh-CN" altLang="en-US" sz="2400" dirty="0"/>
              <a:t>输出界面（</a:t>
            </a:r>
            <a:r>
              <a:rPr lang="zh-CN" altLang="zh-CN" sz="2400" dirty="0"/>
              <a:t>Output</a:t>
            </a:r>
            <a:r>
              <a:rPr lang="zh-CN" altLang="en-US" sz="2400" dirty="0"/>
              <a:t>）</a:t>
            </a:r>
            <a:r>
              <a:rPr lang="zh-CN" altLang="zh-CN" sz="2400" dirty="0"/>
              <a:t>界面用来显示结果，还有一个是</a:t>
            </a:r>
            <a:r>
              <a:rPr lang="zh-CN" altLang="en-US" sz="2400" dirty="0"/>
              <a:t>语法编辑（</a:t>
            </a:r>
            <a:r>
              <a:rPr lang="zh-CN" altLang="zh-CN" sz="2400" dirty="0"/>
              <a:t>Syntax</a:t>
            </a:r>
            <a:r>
              <a:rPr lang="zh-CN" altLang="en-US" sz="2400" dirty="0"/>
              <a:t>）</a:t>
            </a:r>
            <a:r>
              <a:rPr lang="zh-CN" altLang="zh-CN" sz="2400" dirty="0"/>
              <a:t>界面用来书写语句指令进行数据分析（菜单操作也可以把相应语句指令“粘贴”到</a:t>
            </a:r>
            <a:r>
              <a:rPr lang="zh-CN" altLang="en-US" sz="2400" dirty="0"/>
              <a:t>语法编辑</a:t>
            </a:r>
            <a:r>
              <a:rPr lang="zh-CN" altLang="zh-CN" sz="2400" dirty="0"/>
              <a:t>框）。</a:t>
            </a:r>
            <a:endParaRPr lang="zh-CN" altLang="zh-CN" sz="2400" dirty="0"/>
          </a:p>
          <a:p>
            <a:pPr eaLnBrk="1" hangingPunct="1"/>
            <a:r>
              <a:rPr lang="zh-CN" altLang="zh-CN" sz="2400" dirty="0"/>
              <a:t>初期可先熟悉菜单操作，较为熟练后建议用</a:t>
            </a:r>
            <a:r>
              <a:rPr lang="zh-CN" altLang="en-US" sz="2400" dirty="0"/>
              <a:t>语法编辑框</a:t>
            </a:r>
            <a:r>
              <a:rPr lang="zh-CN" altLang="zh-CN" sz="2400" dirty="0"/>
              <a:t>管理数据分析</a:t>
            </a:r>
            <a:r>
              <a:rPr lang="zh-CN" altLang="en-US" sz="2400" dirty="0"/>
              <a:t>流程</a:t>
            </a:r>
            <a:r>
              <a:rPr lang="zh-CN" altLang="zh-CN" sz="2400" dirty="0"/>
              <a:t>，这样比较清晰明了</a:t>
            </a:r>
            <a:r>
              <a:rPr lang="zh-CN" altLang="en-US" sz="2400" dirty="0"/>
              <a:t>，也有利于检查核对</a:t>
            </a:r>
            <a:r>
              <a:rPr lang="zh-CN" altLang="zh-CN" sz="2400" dirty="0"/>
              <a:t>。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kumimoji="1" lang="zh-CN" altLang="en-US" dirty="0"/>
          </a:p>
        </p:txBody>
      </p:sp>
      <p:sp>
        <p:nvSpPr>
          <p:cNvPr id="30722" name="内容占位符 2"/>
          <p:cNvSpPr>
            <a:spLocks noGrp="1"/>
          </p:cNvSpPr>
          <p:nvPr>
            <p:ph idx="1"/>
          </p:nvPr>
        </p:nvSpPr>
        <p:spPr>
          <a:xfrm>
            <a:off x="502444" y="2362200"/>
            <a:ext cx="8253412" cy="3634978"/>
          </a:xfrm>
        </p:spPr>
        <p:txBody>
          <a:bodyPr>
            <a:normAutofit/>
          </a:bodyPr>
          <a:lstStyle/>
          <a:p>
            <a:pPr eaLnBrk="1" hangingPunct="1"/>
            <a:r>
              <a:rPr kumimoji="1" lang="en-US" altLang="zh-CN" sz="2400" dirty="0"/>
              <a:t>PSPP</a:t>
            </a:r>
            <a:r>
              <a:rPr kumimoji="1" lang="zh-CN" altLang="en-US" sz="2400" dirty="0"/>
              <a:t>常见问题可参见</a:t>
            </a:r>
            <a:r>
              <a:rPr kumimoji="1" lang="en-US" altLang="zh-CN" sz="2400" dirty="0"/>
              <a:t>FAQ </a:t>
            </a:r>
            <a:r>
              <a:rPr kumimoji="1" lang="en-US" altLang="zh-CN" sz="2400" dirty="0">
                <a:hlinkClick r:id="rId1"/>
              </a:rPr>
              <a:t>http://www.gnu.org/software/pspp/faq.html</a:t>
            </a:r>
            <a:endParaRPr kumimoji="1" lang="en-US" altLang="zh-CN" sz="2400" dirty="0"/>
          </a:p>
          <a:p>
            <a:pPr eaLnBrk="1" hangingPunct="1"/>
            <a:r>
              <a:rPr kumimoji="1" lang="zh-CN" altLang="en-US" sz="2400" dirty="0"/>
              <a:t>若要知晓</a:t>
            </a:r>
            <a:r>
              <a:rPr kumimoji="1" lang="en-US" altLang="zh-CN" sz="2400" dirty="0"/>
              <a:t>PSPP</a:t>
            </a:r>
            <a:r>
              <a:rPr kumimoji="1" lang="zh-CN" altLang="en-US" sz="2400" dirty="0"/>
              <a:t>的完整功能、更好利用此软件进行数据分析，可参阅“</a:t>
            </a:r>
            <a:r>
              <a:rPr kumimoji="1" lang="en-US" altLang="zh-CN" sz="2400" dirty="0"/>
              <a:t>PSPP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Users’ Guide</a:t>
            </a:r>
            <a:r>
              <a:rPr kumimoji="1" lang="zh-CN" altLang="en-US" sz="2400" dirty="0"/>
              <a:t>”，最新版本参见</a:t>
            </a:r>
            <a:r>
              <a:rPr kumimoji="1" lang="en-US" altLang="zh-CN" sz="2400" dirty="0">
                <a:hlinkClick r:id="rId2"/>
              </a:rPr>
              <a:t>http://www.gnu.org/software/pspp/manual/</a:t>
            </a:r>
            <a:endParaRPr kumimoji="1" lang="en-US" altLang="zh-CN" sz="2400" dirty="0"/>
          </a:p>
          <a:p>
            <a:pPr eaLnBrk="1" hangingPunct="1"/>
            <a:r>
              <a:rPr kumimoji="1" lang="zh-CN" altLang="en-US" sz="2400" dirty="0"/>
              <a:t>使用</a:t>
            </a:r>
            <a:r>
              <a:rPr kumimoji="1" lang="en-US" altLang="zh-CN" sz="2400" dirty="0"/>
              <a:t>PSPP</a:t>
            </a:r>
            <a:r>
              <a:rPr kumimoji="1" lang="zh-CN" altLang="en-US" sz="2400" dirty="0"/>
              <a:t>软件进行数据分析时，在写文章时最好注明版本号，可以通过“帮助</a:t>
            </a:r>
            <a:r>
              <a:rPr kumimoji="1" lang="zh-CN" altLang="en-US" sz="2400" dirty="0">
                <a:sym typeface="Wingdings" panose="05000000000000000000" charset="2"/>
              </a:rPr>
              <a:t></a:t>
            </a:r>
            <a:r>
              <a:rPr kumimoji="1" lang="en-US" altLang="zh-CN" sz="2400" dirty="0"/>
              <a:t>About</a:t>
            </a:r>
            <a:r>
              <a:rPr kumimoji="1" lang="zh-CN" altLang="en-US" sz="2400" dirty="0"/>
              <a:t>”获取。因为很多人对此软件不熟悉，可以在参考文献中给出官方网址</a:t>
            </a:r>
            <a:r>
              <a:rPr kumimoji="1" lang="en-US" altLang="zh-CN" sz="2400" dirty="0">
                <a:hlinkClick r:id="rId3"/>
              </a:rPr>
              <a:t>http://www.gnu.org/software/pspp/</a:t>
            </a:r>
            <a:endParaRPr kumimoji="1" lang="en-US" altLang="zh-CN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Clr>
                <a:srgbClr val="A53010"/>
              </a:buClr>
              <a:buNone/>
            </a:pPr>
            <a:endParaRPr lang="en-US" altLang="zh-CN" sz="40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ctr">
              <a:buClr>
                <a:srgbClr val="A53010"/>
              </a:buClr>
              <a:buNone/>
            </a:pPr>
            <a:endParaRPr lang="en-US" altLang="zh-CN" sz="4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ctr">
              <a:buClr>
                <a:srgbClr val="A53010"/>
              </a:buClr>
              <a:buNone/>
            </a:pPr>
            <a:r>
              <a:rPr lang="zh-CN" altLang="en-US" sz="4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五、数据录入或导入</a:t>
            </a:r>
            <a:endParaRPr kumimoji="1"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kumimoji="1" lang="zh-CN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4110"/>
            <a:ext cx="7848601" cy="128089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假设你的总问卷主要数据结构如下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599" cy="5029200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sz="2000" dirty="0" smtClean="0"/>
              <a:t>一、以下是关于您工作体验的问题</a:t>
            </a:r>
            <a:r>
              <a:rPr lang="en-US" altLang="zh-CN" sz="2000" dirty="0" smtClean="0"/>
              <a:t>……</a:t>
            </a:r>
            <a:endParaRPr lang="en-US" altLang="zh-CN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zh-CN" altLang="en-US" sz="2000" dirty="0" smtClean="0"/>
              <a:t>二、以下是另外一些关于您职业感受的问题</a:t>
            </a:r>
            <a:r>
              <a:rPr lang="en-US" altLang="zh-CN" sz="2000" dirty="0" smtClean="0"/>
              <a:t>……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3</a:t>
            </a:r>
            <a:r>
              <a:rPr lang="zh-CN" altLang="en-US" sz="2000" dirty="0" smtClean="0"/>
              <a:t>题；计分方法同上）</a:t>
            </a:r>
            <a:endParaRPr lang="en-US" altLang="zh-CN" sz="2000" dirty="0" smtClean="0"/>
          </a:p>
          <a:p>
            <a:r>
              <a:rPr lang="zh-CN" altLang="en-US" sz="2000" dirty="0" smtClean="0"/>
              <a:t>三、基本信息</a:t>
            </a:r>
            <a:endParaRPr lang="en-US" altLang="zh-CN" sz="2000" dirty="0" smtClean="0"/>
          </a:p>
          <a:p>
            <a:r>
              <a:rPr lang="zh-CN" altLang="en-US" sz="2000" dirty="0" smtClean="0"/>
              <a:t>性别：</a:t>
            </a:r>
            <a:r>
              <a:rPr lang="en-US" altLang="zh-CN" sz="2000" dirty="0" smtClean="0"/>
              <a:t>(1)</a:t>
            </a:r>
            <a:r>
              <a:rPr lang="zh-CN" altLang="en-US" sz="2000" dirty="0" smtClean="0"/>
              <a:t>男       （</a:t>
            </a:r>
            <a:r>
              <a:rPr lang="en-US" altLang="zh-CN" sz="2000" dirty="0" smtClean="0"/>
              <a:t>2</a:t>
            </a:r>
            <a:r>
              <a:rPr lang="zh-CN" altLang="en-US" sz="2000" dirty="0" smtClean="0"/>
              <a:t>）女</a:t>
            </a:r>
            <a:endParaRPr lang="en-US" altLang="zh-CN" sz="2000" dirty="0" smtClean="0"/>
          </a:p>
          <a:p>
            <a:r>
              <a:rPr lang="zh-CN" altLang="en-US" sz="2000" dirty="0" smtClean="0"/>
              <a:t>教龄：</a:t>
            </a:r>
            <a:r>
              <a:rPr lang="zh-CN" altLang="en-US" sz="2000" u="sng" dirty="0" smtClean="0"/>
              <a:t>        </a:t>
            </a:r>
            <a:r>
              <a:rPr lang="zh-CN" altLang="en-US" sz="2000" dirty="0" smtClean="0"/>
              <a:t>年</a:t>
            </a:r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2209800"/>
          <a:ext cx="6095999" cy="2057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066800"/>
                <a:gridCol w="859971"/>
                <a:gridCol w="870857"/>
                <a:gridCol w="870857"/>
                <a:gridCol w="870857"/>
                <a:gridCol w="870857"/>
              </a:tblGrid>
              <a:tr h="1049324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序号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描述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完全不同意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基本不同意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介于同意和不同意之间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基本同意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完全同意</a:t>
                      </a:r>
                      <a:endParaRPr lang="en-US" dirty="0"/>
                    </a:p>
                  </a:txBody>
                  <a:tcPr/>
                </a:tc>
              </a:tr>
              <a:tr h="33602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3602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3602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altLang="zh-CN" dirty="0" smtClean="0"/>
          </a:p>
          <a:p>
            <a:pPr algn="ctr">
              <a:buNone/>
            </a:pPr>
            <a:endParaRPr lang="en-US" altLang="zh-CN" dirty="0" smtClean="0"/>
          </a:p>
          <a:p>
            <a:pPr algn="ctr"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zh-CN" altLang="en-US" sz="4000" dirty="0" smtClean="0"/>
              <a:t>一、研究问题和变量</a:t>
            </a:r>
            <a:endParaRPr lang="en-US" sz="4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zh-CN" altLang="en-US" sz="3200" dirty="0" smtClean="0"/>
              <a:t>（一）表格软件输入数据（</a:t>
            </a:r>
            <a:r>
              <a:rPr lang="zh-CN" altLang="en-US" sz="3200" dirty="0" smtClean="0">
                <a:solidFill>
                  <a:srgbClr val="FF0000"/>
                </a:solidFill>
              </a:rPr>
              <a:t>本演示中数据为假想数据，所得结论并不具有现实意义</a:t>
            </a:r>
            <a:r>
              <a:rPr lang="zh-CN" altLang="en-US" sz="3200" dirty="0" smtClean="0"/>
              <a:t>）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9200" y="1905000"/>
            <a:ext cx="7391399" cy="4648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MS Excel</a:t>
            </a:r>
            <a:r>
              <a:rPr lang="zh-CN" altLang="en-US" sz="2400" dirty="0" smtClean="0"/>
              <a:t>或类似数据表格软件</a:t>
            </a:r>
            <a:r>
              <a:rPr lang="en-US" altLang="zh-CN" sz="2400" dirty="0" smtClean="0"/>
              <a:t>: </a:t>
            </a:r>
            <a:r>
              <a:rPr lang="zh-CN" altLang="en-US" sz="2400" dirty="0" smtClean="0"/>
              <a:t>变量名为第一行，以字母或中文开头，不要有空格。</a:t>
            </a:r>
            <a:endParaRPr lang="en-US" altLang="zh-CN" sz="2400" dirty="0" smtClean="0"/>
          </a:p>
          <a:p>
            <a:r>
              <a:rPr lang="zh-CN" altLang="en-US" sz="2400" dirty="0" smtClean="0"/>
              <a:t>给每份问卷编号并作为一个变量，便于有问题时查找。</a:t>
            </a:r>
            <a:endParaRPr lang="en-US" altLang="zh-CN" sz="2400" dirty="0" smtClean="0"/>
          </a:p>
          <a:p>
            <a:r>
              <a:rPr lang="zh-CN" altLang="zh-CN" sz="2400" dirty="0"/>
              <a:t>多选题需要对每个选项分别设置一个变量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  <a:p>
            <a:r>
              <a:rPr lang="zh-CN" altLang="en-US" sz="2400" dirty="0" smtClean="0"/>
              <a:t>除第一行外，每一行为一个个体对应的所有变量的数据。</a:t>
            </a:r>
            <a:endParaRPr lang="en-US" altLang="zh-CN" sz="2400" dirty="0" smtClean="0"/>
          </a:p>
          <a:p>
            <a:r>
              <a:rPr lang="zh-CN" altLang="en-US" sz="2400" dirty="0" smtClean="0"/>
              <a:t>如实输入数据，无数据可维持空白。对缺失数据进行处理（如作无效问卷处理或用平均值代替等）需要在文章中说明。</a:t>
            </a:r>
            <a:endParaRPr lang="en-US" altLang="zh-CN" sz="2400" dirty="0" smtClean="0"/>
          </a:p>
          <a:p>
            <a:r>
              <a:rPr lang="zh-CN" altLang="en-US" sz="2400" dirty="0" smtClean="0"/>
              <a:t>如果是人工输入最好有一个核对过程。</a:t>
            </a:r>
            <a:endParaRPr lang="en-US" altLang="zh-CN" sz="24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保存原始数据文件，进行</a:t>
            </a:r>
            <a:r>
              <a:rPr lang="zh-CN" altLang="en-US" sz="2800" dirty="0" smtClean="0"/>
              <a:t>备份。</a:t>
            </a:r>
            <a:endParaRPr lang="en-US" altLang="zh-CN" sz="2800" dirty="0"/>
          </a:p>
          <a:p>
            <a:r>
              <a:rPr lang="zh-CN" altLang="en-US" sz="2800" dirty="0"/>
              <a:t>数据分析时使用原始数据文件的复制件，而不要在未经备份的原始数据上面</a:t>
            </a:r>
            <a:r>
              <a:rPr lang="zh-CN" altLang="en-US" sz="2800" dirty="0" smtClean="0"/>
              <a:t>进行。</a:t>
            </a:r>
            <a:endParaRPr lang="en-US" altLang="zh-CN" sz="2800" dirty="0" smtClean="0"/>
          </a:p>
          <a:p>
            <a:endParaRPr lang="en-US" altLang="zh-CN" sz="2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数据表格文件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13406" y="1676400"/>
            <a:ext cx="8811544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（二）</a:t>
            </a:r>
            <a:r>
              <a:rPr kumimoji="1" lang="en-US" altLang="zh-CN" dirty="0" smtClean="0"/>
              <a:t>PSPP</a:t>
            </a:r>
            <a:r>
              <a:rPr kumimoji="1" lang="zh-CN" altLang="en-US" dirty="0" smtClean="0"/>
              <a:t>软件输入数据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2800" dirty="0" smtClean="0"/>
              <a:t>首先在“变量视图”创建变量并定义各变量属性，</a:t>
            </a:r>
            <a:r>
              <a:rPr lang="zh-CN" altLang="en-US" sz="2800" dirty="0" smtClean="0"/>
              <a:t>重点关注“</a:t>
            </a:r>
            <a:r>
              <a:rPr lang="zh-CN" altLang="en-US" sz="2800" dirty="0"/>
              <a:t>变量视图”里面的类型</a:t>
            </a:r>
            <a:r>
              <a:rPr lang="en-US" altLang="zh-CN" sz="2800" dirty="0"/>
              <a:t>, </a:t>
            </a:r>
            <a:r>
              <a:rPr lang="zh-CN" altLang="en-US" sz="2800" dirty="0"/>
              <a:t>值标签和</a:t>
            </a:r>
            <a:r>
              <a:rPr lang="zh-CN" altLang="en-US" sz="2800" dirty="0" smtClean="0"/>
              <a:t>衡量。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kumimoji="1" lang="zh-CN" altLang="en-US" sz="2800" dirty="0" smtClean="0"/>
              <a:t>然后在“数据视图”里逐行输入数据。</a:t>
            </a:r>
            <a:endParaRPr kumimoji="1" lang="zh-CN" altLang="en-US" sz="2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（三）导入数据到</a:t>
            </a:r>
            <a:r>
              <a:rPr kumimoji="1" lang="en-US" altLang="zh-CN" dirty="0" smtClean="0"/>
              <a:t>PSPP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CN" sz="2400" dirty="0"/>
              <a:t>PSPP</a:t>
            </a:r>
            <a:r>
              <a:rPr lang="zh-CN" altLang="en-US" sz="2400" dirty="0"/>
              <a:t>目前不能识别中文文件名。</a:t>
            </a:r>
            <a:r>
              <a:rPr lang="zh-CN" altLang="en-US" sz="2400" dirty="0" smtClean="0"/>
              <a:t>如果</a:t>
            </a:r>
            <a:r>
              <a:rPr lang="en-US" altLang="zh-CN" sz="2400" dirty="0" smtClean="0"/>
              <a:t>Excel</a:t>
            </a:r>
            <a:r>
              <a:rPr lang="zh-CN" altLang="en-US" sz="2400" dirty="0" smtClean="0"/>
              <a:t>文件要</a:t>
            </a:r>
            <a:r>
              <a:rPr lang="zh-CN" altLang="en-US" sz="2400" dirty="0"/>
              <a:t>导入到</a:t>
            </a:r>
            <a:r>
              <a:rPr lang="en-US" altLang="zh-CN" sz="2400" dirty="0"/>
              <a:t>PSPP</a:t>
            </a:r>
            <a:r>
              <a:rPr lang="zh-CN" altLang="en-US" sz="2400" dirty="0"/>
              <a:t>，文件名和其所在的文件夹的名字需为英文（可保存在桌面），</a:t>
            </a:r>
            <a:r>
              <a:rPr lang="zh-CN" altLang="en-US" sz="2400" dirty="0" smtClean="0"/>
              <a:t>然后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需另</a:t>
            </a:r>
            <a:r>
              <a:rPr lang="zh-CN" altLang="en-US" sz="2400" b="1" dirty="0">
                <a:solidFill>
                  <a:srgbClr val="FF0000"/>
                </a:solidFill>
              </a:rPr>
              <a:t>存为</a:t>
            </a:r>
            <a:r>
              <a:rPr lang="en-US" altLang="zh-CN" sz="2400" b="1" dirty="0">
                <a:solidFill>
                  <a:srgbClr val="FF0000"/>
                </a:solidFill>
              </a:rPr>
              <a:t>.csv</a:t>
            </a:r>
            <a:r>
              <a:rPr lang="zh-CN" altLang="en-US" sz="2400" b="1" dirty="0">
                <a:solidFill>
                  <a:srgbClr val="FF0000"/>
                </a:solidFill>
              </a:rPr>
              <a:t>（逗号分隔符）格式</a:t>
            </a:r>
            <a:r>
              <a:rPr lang="zh-CN" altLang="en-US" sz="2400" dirty="0"/>
              <a:t> 。在</a:t>
            </a:r>
            <a:r>
              <a:rPr lang="en-US" altLang="zh-CN" sz="2400" dirty="0"/>
              <a:t>PSPP</a:t>
            </a:r>
            <a:r>
              <a:rPr lang="zh-CN" altLang="en-US" sz="2400" dirty="0"/>
              <a:t>中选择文件</a:t>
            </a:r>
            <a:r>
              <a:rPr lang="en-US" altLang="zh-CN" sz="2400" dirty="0"/>
              <a:t> </a:t>
            </a:r>
            <a:r>
              <a:rPr lang="en-US" altLang="zh-CN" sz="2400" dirty="0">
                <a:sym typeface="Wingdings" panose="05000000000000000000" charset="2"/>
              </a:rPr>
              <a:t> </a:t>
            </a:r>
            <a:r>
              <a:rPr lang="zh-CN" altLang="en-US" sz="2400" dirty="0">
                <a:sym typeface="Wingdings" panose="05000000000000000000" charset="2"/>
              </a:rPr>
              <a:t>导入数据，根据提示进行</a:t>
            </a:r>
            <a:r>
              <a:rPr lang="zh-CN" altLang="en-US" sz="2400" dirty="0" smtClean="0">
                <a:sym typeface="Wingdings" panose="05000000000000000000" charset="2"/>
              </a:rPr>
              <a:t>。</a:t>
            </a:r>
            <a:endParaRPr lang="en-US" altLang="zh-CN" sz="2400" dirty="0" smtClean="0">
              <a:sym typeface="Wingdings" panose="05000000000000000000" charset="2"/>
            </a:endParaRPr>
          </a:p>
          <a:p>
            <a:endParaRPr lang="en-US" altLang="zh-CN" sz="2400" dirty="0" smtClean="0">
              <a:sym typeface="Wingdings" panose="05000000000000000000" charset="2"/>
            </a:endParaRPr>
          </a:p>
          <a:p>
            <a:r>
              <a:rPr lang="zh-CN" altLang="en-US" sz="2400" dirty="0" smtClean="0">
                <a:sym typeface="Wingdings" panose="05000000000000000000" charset="2"/>
              </a:rPr>
              <a:t>注意选中第一个数据行并勾选“选中行之上的行含有变量名称”。</a:t>
            </a:r>
            <a:endParaRPr lang="en-US" altLang="zh-CN" sz="2400" dirty="0"/>
          </a:p>
          <a:p>
            <a:endParaRPr kumimoji="1" lang="zh-CN" altLang="en-US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PSPP</a:t>
            </a:r>
            <a:r>
              <a:rPr lang="zh-CN" altLang="en-US" dirty="0" smtClean="0"/>
              <a:t>数据文件</a:t>
            </a:r>
            <a:endParaRPr 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1676400"/>
            <a:ext cx="7881620" cy="4419600"/>
          </a:xfr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导入后重点检查“变量视图”里面的类型</a:t>
            </a:r>
            <a:r>
              <a:rPr lang="en-US" altLang="zh-CN" dirty="0" smtClean="0"/>
              <a:t>, </a:t>
            </a:r>
            <a:r>
              <a:rPr lang="zh-CN" altLang="en-US" dirty="0" smtClean="0"/>
              <a:t>值标签和衡量</a:t>
            </a:r>
            <a:endParaRPr 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211456"/>
            <a:ext cx="8534399" cy="3886200"/>
          </a:xfrm>
        </p:spPr>
      </p:pic>
      <p:sp>
        <p:nvSpPr>
          <p:cNvPr id="6" name="椭圆 5"/>
          <p:cNvSpPr/>
          <p:nvPr/>
        </p:nvSpPr>
        <p:spPr>
          <a:xfrm>
            <a:off x="1789044" y="2743200"/>
            <a:ext cx="533400" cy="3200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7735956" y="2743200"/>
            <a:ext cx="646043" cy="3200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4419600" y="5029200"/>
            <a:ext cx="1219200" cy="5317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（一）明确研究问题和变量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0062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800" dirty="0" smtClean="0"/>
              <a:t>调查研究的目的一般可分为两类：</a:t>
            </a:r>
            <a:endParaRPr lang="en-US" altLang="zh-CN" sz="2800" dirty="0" smtClean="0"/>
          </a:p>
          <a:p>
            <a:r>
              <a:rPr lang="zh-CN" altLang="en-US" sz="2800" dirty="0" smtClean="0"/>
              <a:t>一类是以了解分析现状为目的，主要采用描述统计分析（如频数，百分比，平均数，中位数，标准差等）。</a:t>
            </a:r>
            <a:endParaRPr lang="en-US" altLang="zh-CN" sz="2800" dirty="0" smtClean="0"/>
          </a:p>
          <a:p>
            <a:r>
              <a:rPr lang="zh-CN" altLang="en-US" sz="2800" dirty="0" smtClean="0"/>
              <a:t>另一类是相关研究，主要是探讨各变量之间的关系，检验研究假设，根据样本数据对总体进行推断，需要综合运用描述和推断统计。</a:t>
            </a:r>
            <a:endParaRPr lang="en-US" altLang="zh-CN" sz="2800" dirty="0" smtClean="0"/>
          </a:p>
          <a:p>
            <a:endParaRPr lang="en-US" altLang="zh-CN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假设你要研究如下课题：杭州市小学教师的性别、教龄、工作压力对职业倦怠感的影响</a:t>
            </a:r>
            <a:endParaRPr lang="en-US" altLang="zh-CN" sz="2800" dirty="0"/>
          </a:p>
          <a:p>
            <a:endParaRPr lang="en-US" altLang="zh-CN" sz="2800" dirty="0"/>
          </a:p>
          <a:p>
            <a:pPr>
              <a:buNone/>
            </a:pPr>
            <a:r>
              <a:rPr lang="zh-CN" altLang="en-US" sz="2800" dirty="0"/>
              <a:t>三个自变量：性别、教龄、工作压力</a:t>
            </a:r>
            <a:endParaRPr lang="en-US" altLang="zh-CN" sz="2800" dirty="0"/>
          </a:p>
          <a:p>
            <a:pPr>
              <a:buNone/>
            </a:pPr>
            <a:r>
              <a:rPr lang="zh-CN" altLang="en-US" sz="2800" dirty="0"/>
              <a:t>一个因变量：职业倦怠感</a:t>
            </a:r>
            <a:endParaRPr lang="en-US" altLang="zh-CN" sz="2800" dirty="0"/>
          </a:p>
          <a:p>
            <a:pPr>
              <a:buNone/>
            </a:pPr>
            <a:r>
              <a:rPr lang="zh-CN" altLang="en-US" sz="2800" dirty="0"/>
              <a:t>研究总体：所有杭州市小学的教师</a:t>
            </a:r>
            <a:endParaRPr lang="en-US" altLang="zh-CN" sz="2800" dirty="0"/>
          </a:p>
          <a:p>
            <a:endParaRPr kumimoji="1"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382000" cy="1485900"/>
          </a:xfrm>
        </p:spPr>
        <p:txBody>
          <a:bodyPr/>
          <a:lstStyle/>
          <a:p>
            <a:r>
              <a:rPr lang="zh-CN" altLang="en-US" dirty="0" smtClean="0"/>
              <a:t>（二）如何定义和测量各个变量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676400"/>
            <a:ext cx="6591985" cy="4953000"/>
          </a:xfrm>
        </p:spPr>
        <p:txBody>
          <a:bodyPr>
            <a:noAutofit/>
          </a:bodyPr>
          <a:lstStyle/>
          <a:p>
            <a:r>
              <a:rPr lang="zh-CN" altLang="en-US" sz="2000" dirty="0" smtClean="0"/>
              <a:t>性别</a:t>
            </a:r>
            <a:endParaRPr lang="en-US" altLang="zh-CN" sz="2000" dirty="0" smtClean="0"/>
          </a:p>
          <a:p>
            <a:endParaRPr lang="en-US" sz="2000" dirty="0" smtClean="0"/>
          </a:p>
          <a:p>
            <a:r>
              <a:rPr lang="zh-CN" altLang="en-US" sz="2000" dirty="0" smtClean="0"/>
              <a:t>教龄：分类别还是直接填数字？为了得到更精确的信息，建议直接填数字。</a:t>
            </a:r>
            <a:endParaRPr lang="en-US" altLang="zh-CN" sz="2000" dirty="0" smtClean="0"/>
          </a:p>
          <a:p>
            <a:endParaRPr lang="en-US" sz="2000" dirty="0" smtClean="0"/>
          </a:p>
          <a:p>
            <a:r>
              <a:rPr lang="zh-CN" altLang="en-US" sz="2000" dirty="0" smtClean="0"/>
              <a:t>工作压力：阅读相关学术论文或书籍后，有没有比较流行的高质量问卷（可在知网或其他学术数据库搜索“工作压力问卷”或者“工作压力量表”试试）？如果有发表在专业期刊或著作上的成熟问卷可以直接引用（有些独立出版的问卷可能需要购买使用权），如果没有合适的问卷需要自行编制。</a:t>
            </a:r>
            <a:endParaRPr lang="en-US" altLang="zh-CN" sz="2000" dirty="0" smtClean="0"/>
          </a:p>
          <a:p>
            <a:endParaRPr lang="en-US" sz="2000" dirty="0" smtClean="0"/>
          </a:p>
          <a:p>
            <a:r>
              <a:rPr lang="zh-CN" altLang="en-US" sz="2000" dirty="0" smtClean="0"/>
              <a:t>职业倦怠感：同上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（三）变量的类别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038600"/>
          </a:xfrm>
        </p:spPr>
        <p:txBody>
          <a:bodyPr>
            <a:noAutofit/>
          </a:bodyPr>
          <a:lstStyle/>
          <a:p>
            <a:r>
              <a:rPr lang="zh-CN" altLang="en-US" sz="2000" dirty="0" smtClean="0"/>
              <a:t>称名变量（</a:t>
            </a:r>
            <a:r>
              <a:rPr lang="en-US" altLang="zh-CN" sz="2000" dirty="0" smtClean="0"/>
              <a:t>Nominal Variable</a:t>
            </a:r>
            <a:r>
              <a:rPr lang="zh-CN" altLang="en-US" sz="2000" dirty="0" smtClean="0"/>
              <a:t>）：属于类别变量，各个类别选项没有顺序之分，只有分类的含义，比如性别、地区、还有简单调查问题的分类选项等。</a:t>
            </a:r>
            <a:endParaRPr lang="en-US" altLang="zh-CN" sz="2000" dirty="0" smtClean="0"/>
          </a:p>
          <a:p>
            <a:endParaRPr lang="en-US" sz="2000" dirty="0" smtClean="0"/>
          </a:p>
          <a:p>
            <a:r>
              <a:rPr lang="zh-CN" altLang="en-US" sz="2000" dirty="0" smtClean="0"/>
              <a:t>次序变量（</a:t>
            </a:r>
            <a:r>
              <a:rPr lang="en-US" altLang="zh-CN" sz="2000" dirty="0" smtClean="0"/>
              <a:t>Ordinal Variable</a:t>
            </a:r>
            <a:r>
              <a:rPr lang="zh-CN" altLang="en-US" sz="2000" dirty="0" smtClean="0"/>
              <a:t>）：也属于类别变量，但各个类别的数字有程度或者顺序之分，比如年级、排名、单个的量表题等。</a:t>
            </a:r>
            <a:endParaRPr lang="en-US" altLang="zh-CN" sz="2000" dirty="0" smtClean="0"/>
          </a:p>
          <a:p>
            <a:endParaRPr lang="en-US" sz="2000" dirty="0" smtClean="0"/>
          </a:p>
          <a:p>
            <a:r>
              <a:rPr lang="zh-CN" altLang="en-US" sz="2000" dirty="0" smtClean="0"/>
              <a:t>连续（等距和比例）变量（</a:t>
            </a:r>
            <a:r>
              <a:rPr lang="en-US" altLang="zh-CN" sz="2000" dirty="0" smtClean="0"/>
              <a:t>Scale Variable</a:t>
            </a:r>
            <a:r>
              <a:rPr lang="zh-CN" altLang="en-US" sz="2000" dirty="0" smtClean="0"/>
              <a:t>）：通常可取值是连续的无限多的，如具体的年龄、测验分数、多个同类量表题的平均分或总分等。</a:t>
            </a:r>
            <a:endParaRPr lang="en-US" altLang="zh-CN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2800" dirty="0" smtClean="0"/>
              <a:t>思考：</a:t>
            </a:r>
            <a:endParaRPr lang="en-US" altLang="zh-CN" sz="2800" dirty="0" smtClean="0"/>
          </a:p>
          <a:p>
            <a:pPr>
              <a:buNone/>
            </a:pPr>
            <a:r>
              <a:rPr lang="zh-CN" altLang="en-US" sz="2800" dirty="0"/>
              <a:t> </a:t>
            </a:r>
            <a:r>
              <a:rPr lang="zh-CN" altLang="en-US" sz="2800" dirty="0" smtClean="0"/>
              <a:t>   性别</a:t>
            </a:r>
            <a:r>
              <a:rPr lang="zh-CN" altLang="en-US" sz="2800" dirty="0"/>
              <a:t>、教龄、工作</a:t>
            </a:r>
            <a:r>
              <a:rPr lang="zh-CN" altLang="en-US" sz="2800" dirty="0" smtClean="0"/>
              <a:t>压力、职业倦怠感分别是什么类型的变量？</a:t>
            </a:r>
            <a:endParaRPr lang="en-US" altLang="zh-CN" sz="2800" dirty="0"/>
          </a:p>
          <a:p>
            <a:endParaRPr kumimoji="1" lang="zh-CN" alt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2171700"/>
            <a:ext cx="7581900" cy="4419600"/>
          </a:xfrm>
        </p:spPr>
        <p:txBody>
          <a:bodyPr>
            <a:noAutofit/>
          </a:bodyPr>
          <a:lstStyle/>
          <a:p>
            <a:r>
              <a:rPr lang="zh-CN" altLang="en-US" sz="2400" dirty="0" smtClean="0"/>
              <a:t>称名和次序变量（统称类别变量）一般用频数和百分比来描述其数据分布情况。</a:t>
            </a:r>
            <a:endParaRPr lang="en-US" altLang="zh-CN" sz="2400" dirty="0" smtClean="0"/>
          </a:p>
          <a:p>
            <a:endParaRPr lang="en-US" sz="2400" dirty="0" smtClean="0"/>
          </a:p>
          <a:p>
            <a:r>
              <a:rPr lang="zh-CN" altLang="en-US" sz="2400" dirty="0" smtClean="0"/>
              <a:t>连续变量一般用平均分和标准差来描述数据分布情况。</a:t>
            </a:r>
            <a:endParaRPr lang="en-US" altLang="zh-CN" sz="2400" dirty="0" smtClean="0"/>
          </a:p>
          <a:p>
            <a:endParaRPr lang="en-US" sz="2400" dirty="0" smtClean="0"/>
          </a:p>
          <a:p>
            <a:r>
              <a:rPr lang="zh-CN" altLang="en-US" sz="2400" dirty="0" smtClean="0"/>
              <a:t>单纯的类别变量采取的统计方法比较有限（一般为描述统计、卡方检验、等级相关等），而连续变量可以进行更多的统计分析（如皮尔逊相关分析、</a:t>
            </a:r>
            <a:r>
              <a:rPr lang="en-US" altLang="zh-CN" sz="2400" dirty="0" smtClean="0"/>
              <a:t>t</a:t>
            </a:r>
            <a:r>
              <a:rPr lang="zh-CN" altLang="en-US" sz="2400" dirty="0" smtClean="0"/>
              <a:t>检验、方差分析、回归分析、结构方程模型等）。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裁剪">
  <a:themeElements>
    <a:clrScheme name="裁剪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裁剪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裁剪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0</TotalTime>
  <Words>4046</Words>
  <Application>Kingsoft Office WPP</Application>
  <PresentationFormat>全屏显示(4:3)</PresentationFormat>
  <Paragraphs>293</Paragraphs>
  <Slides>36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36</vt:i4>
      </vt:variant>
    </vt:vector>
  </HeadingPairs>
  <TitlesOfParts>
    <vt:vector size="37" baseType="lpstr">
      <vt:lpstr>裁剪</vt:lpstr>
      <vt:lpstr>  基于PSPP软件的 数据分析概述</vt:lpstr>
      <vt:lpstr>第一讲</vt:lpstr>
      <vt:lpstr>PowerPoint 演示文稿</vt:lpstr>
      <vt:lpstr>（一）明确研究问题和变量</vt:lpstr>
      <vt:lpstr>PowerPoint 演示文稿</vt:lpstr>
      <vt:lpstr>（二）如何定义和测量各个变量</vt:lpstr>
      <vt:lpstr>（三）变量的类别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（一）描述统计 (descriptive statistics) </vt:lpstr>
      <vt:lpstr>（二）推断统计（inferential statistics）</vt:lpstr>
      <vt:lpstr>假设检验</vt:lpstr>
      <vt:lpstr>统计显著性（statistical significance）</vt:lpstr>
      <vt:lpstr>实际显著性（practical significance）</vt:lpstr>
      <vt:lpstr>（三）一些常见的推断统计方法</vt:lpstr>
      <vt:lpstr>（四）一些高级统计方法</vt:lpstr>
      <vt:lpstr>PowerPoint 演示文稿</vt:lpstr>
      <vt:lpstr>PowerPoint 演示文稿</vt:lpstr>
      <vt:lpstr>（一）统计软件SPSS</vt:lpstr>
      <vt:lpstr>（二）R软件</vt:lpstr>
      <vt:lpstr>（三）GNU PSPP软件</vt:lpstr>
      <vt:lpstr>PowerPoint 演示文稿</vt:lpstr>
      <vt:lpstr>PowerPoint 演示文稿</vt:lpstr>
      <vt:lpstr>PowerPoint 演示文稿</vt:lpstr>
      <vt:lpstr>假设你的总问卷主要数据结构如下</vt:lpstr>
      <vt:lpstr>（一）表格软件输入数据（本演示中数据为假想数据，所得结论并不具有现实意义）</vt:lpstr>
      <vt:lpstr>PowerPoint 演示文稿</vt:lpstr>
      <vt:lpstr>数据表格文件</vt:lpstr>
      <vt:lpstr>（二）PSPP软件输入数据</vt:lpstr>
      <vt:lpstr>（三）导入数据到PSPP</vt:lpstr>
      <vt:lpstr>PSPP数据文件</vt:lpstr>
      <vt:lpstr>导入后重点检查“变量视图”里面的类型, 值标签和衡量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问卷调查研究简介</dc:title>
  <dc:creator>JY</dc:creator>
  <cp:lastModifiedBy>jy</cp:lastModifiedBy>
  <cp:revision>87</cp:revision>
  <dcterms:created xsi:type="dcterms:W3CDTF">2016-05-25T03:23:48Z</dcterms:created>
  <dcterms:modified xsi:type="dcterms:W3CDTF">2016-05-25T03:23:48Z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2052-10.1.0.5503</vt:lpwstr>
  </property>
</Properties>
</file>